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8" r:id="rId4"/>
    <p:sldId id="264" r:id="rId5"/>
    <p:sldId id="271" r:id="rId6"/>
    <p:sldId id="272" r:id="rId7"/>
    <p:sldId id="273" r:id="rId8"/>
    <p:sldId id="259" r:id="rId9"/>
    <p:sldId id="260" r:id="rId10"/>
    <p:sldId id="274" r:id="rId11"/>
    <p:sldId id="275" r:id="rId12"/>
    <p:sldId id="263" r:id="rId13"/>
    <p:sldId id="290" r:id="rId14"/>
    <p:sldId id="279" r:id="rId15"/>
    <p:sldId id="281" r:id="rId16"/>
    <p:sldId id="282" r:id="rId17"/>
    <p:sldId id="283" r:id="rId18"/>
    <p:sldId id="284" r:id="rId19"/>
    <p:sldId id="285" r:id="rId20"/>
    <p:sldId id="286" r:id="rId21"/>
    <p:sldId id="287" r:id="rId22"/>
    <p:sldId id="288" r:id="rId23"/>
    <p:sldId id="289" r:id="rId24"/>
    <p:sldId id="277" r:id="rId25"/>
    <p:sldId id="268" r:id="rId26"/>
    <p:sldId id="266" r:id="rId27"/>
    <p:sldId id="267" r:id="rId28"/>
    <p:sldId id="261" r:id="rId29"/>
    <p:sldId id="262"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7"/>
    <p:restoredTop sz="94620"/>
  </p:normalViewPr>
  <p:slideViewPr>
    <p:cSldViewPr snapToObjects="1">
      <p:cViewPr varScale="1">
        <p:scale>
          <a:sx n="152" d="100"/>
          <a:sy n="152" d="100"/>
        </p:scale>
        <p:origin x="224"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219E4-F5A0-6741-B15B-2E3D2048C343}" type="datetimeFigureOut">
              <a:rPr lang="en-US" smtClean="0"/>
              <a:t>5/13/20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2943-4226-1749-BF37-772B2A62EA21}" type="slidenum">
              <a:rPr lang="en-US" smtClean="0"/>
              <a:t>‹#›</a:t>
            </a:fld>
            <a:endParaRPr lang="en-US"/>
          </a:p>
        </p:txBody>
      </p:sp>
    </p:spTree>
    <p:extLst>
      <p:ext uri="{BB962C8B-B14F-4D97-AF65-F5344CB8AC3E}">
        <p14:creationId xmlns:p14="http://schemas.microsoft.com/office/powerpoint/2010/main" val="16127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2943-4226-1749-BF37-772B2A62EA21}" type="slidenum">
              <a:rPr lang="en-US" smtClean="0"/>
              <a:t>1</a:t>
            </a:fld>
            <a:endParaRPr lang="en-US"/>
          </a:p>
        </p:txBody>
      </p:sp>
    </p:spTree>
    <p:extLst>
      <p:ext uri="{BB962C8B-B14F-4D97-AF65-F5344CB8AC3E}">
        <p14:creationId xmlns:p14="http://schemas.microsoft.com/office/powerpoint/2010/main" val="365969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2943-4226-1749-BF37-772B2A62EA21}" type="slidenum">
              <a:rPr lang="en-US" smtClean="0"/>
              <a:t>29</a:t>
            </a:fld>
            <a:endParaRPr lang="en-US"/>
          </a:p>
        </p:txBody>
      </p:sp>
    </p:spTree>
    <p:extLst>
      <p:ext uri="{BB962C8B-B14F-4D97-AF65-F5344CB8AC3E}">
        <p14:creationId xmlns:p14="http://schemas.microsoft.com/office/powerpoint/2010/main" val="414462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2943-4226-1749-BF37-772B2A62EA21}" type="slidenum">
              <a:rPr lang="en-US" smtClean="0"/>
              <a:t>30</a:t>
            </a:fld>
            <a:endParaRPr lang="en-US"/>
          </a:p>
        </p:txBody>
      </p:sp>
    </p:spTree>
    <p:extLst>
      <p:ext uri="{BB962C8B-B14F-4D97-AF65-F5344CB8AC3E}">
        <p14:creationId xmlns:p14="http://schemas.microsoft.com/office/powerpoint/2010/main" val="12061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5865a70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5865a70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99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75865a70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75865a7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way that we have been able to utilize Engaging Congress resources in Tyler ISD, in addition to initial instruction and enrichment, is as an intervention tool. If we have students that need to focus on a standard, skill, or an era because they don’t master that content on a short cycle assessment or a benchmark, we can use EC to cater specifically to what that student may need. We’ve aligned EC resources to our state standards and have vetted them for meeting the demands of our specificity. </a:t>
            </a:r>
            <a:endParaRPr/>
          </a:p>
          <a:p>
            <a:pPr marL="0" lvl="0" indent="0" algn="l" rtl="0">
              <a:spcBef>
                <a:spcPts val="0"/>
              </a:spcBef>
              <a:spcAft>
                <a:spcPts val="0"/>
              </a:spcAft>
              <a:buNone/>
            </a:pPr>
            <a:r>
              <a:rPr lang="en"/>
              <a:t>TEKS - Texas Essential Knowledge &amp; Skills </a:t>
            </a:r>
            <a:endParaRPr/>
          </a:p>
        </p:txBody>
      </p:sp>
    </p:spTree>
    <p:extLst>
      <p:ext uri="{BB962C8B-B14F-4D97-AF65-F5344CB8AC3E}">
        <p14:creationId xmlns:p14="http://schemas.microsoft.com/office/powerpoint/2010/main" val="308118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75865a70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75865a70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 QFT for kids to focus on inquiry which  fosters agency, identity, and ownership! We have students take a look at a political cartoon and immediately start posing questions! In a digital format, you can create a Padlet and allow students to post their questions there! Promotes a safety net for your students and can increase engagement!  Matches TEKS 3A, 3B</a:t>
            </a:r>
            <a:endParaRPr/>
          </a:p>
        </p:txBody>
      </p:sp>
    </p:spTree>
    <p:extLst>
      <p:ext uri="{BB962C8B-B14F-4D97-AF65-F5344CB8AC3E}">
        <p14:creationId xmlns:p14="http://schemas.microsoft.com/office/powerpoint/2010/main" val="157788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75865a7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75865a7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CC Historical Thinking standards match our Social Studies skills (processing skills) - these are our declarative and procedural statements - I know and I can show!  </a:t>
            </a:r>
            <a:endParaRPr/>
          </a:p>
        </p:txBody>
      </p:sp>
    </p:spTree>
    <p:extLst>
      <p:ext uri="{BB962C8B-B14F-4D97-AF65-F5344CB8AC3E}">
        <p14:creationId xmlns:p14="http://schemas.microsoft.com/office/powerpoint/2010/main" val="116427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75865a70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75865a70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23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75865a70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75865a70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OPTIC is a strategy we encourage for analyzing primary sources - specifically cartoons! You can have your students do this before going in to EC, or as the checkpoint after EC. </a:t>
            </a:r>
            <a:endParaRPr/>
          </a:p>
          <a:p>
            <a:pPr marL="0" lvl="0" indent="0" algn="l" rtl="0">
              <a:spcBef>
                <a:spcPts val="0"/>
              </a:spcBef>
              <a:spcAft>
                <a:spcPts val="0"/>
              </a:spcAft>
              <a:buNone/>
            </a:pPr>
            <a:r>
              <a:rPr lang="en"/>
              <a:t>Or TACOS?  </a:t>
            </a:r>
            <a:endParaRPr/>
          </a:p>
        </p:txBody>
      </p:sp>
    </p:spTree>
    <p:extLst>
      <p:ext uri="{BB962C8B-B14F-4D97-AF65-F5344CB8AC3E}">
        <p14:creationId xmlns:p14="http://schemas.microsoft.com/office/powerpoint/2010/main" val="358794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d9f57416022202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d9f57416022202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Works as a great tool for students to experience success! Built in modifications - fewer answer choices - easier questions - </a:t>
            </a:r>
            <a:endParaRPr/>
          </a:p>
          <a:p>
            <a:pPr marL="0" lvl="0" indent="0" algn="l" rtl="0">
              <a:spcBef>
                <a:spcPts val="0"/>
              </a:spcBef>
              <a:spcAft>
                <a:spcPts val="0"/>
              </a:spcAft>
              <a:buNone/>
            </a:pPr>
            <a:r>
              <a:rPr lang="en"/>
              <a:t>They get the big picture going in to the reading! Text heavy - built in support for struggling readers - they already know the BIG IDEA! </a:t>
            </a:r>
            <a:endParaRPr/>
          </a:p>
          <a:p>
            <a:pPr marL="0" lvl="0" indent="0" algn="l" rtl="0">
              <a:spcBef>
                <a:spcPts val="0"/>
              </a:spcBef>
              <a:spcAft>
                <a:spcPts val="0"/>
              </a:spcAft>
              <a:buNone/>
            </a:pPr>
            <a:r>
              <a:rPr lang="en"/>
              <a:t> Important element of scaffolding -  </a:t>
            </a:r>
            <a:endParaRPr/>
          </a:p>
        </p:txBody>
      </p:sp>
    </p:spTree>
    <p:extLst>
      <p:ext uri="{BB962C8B-B14F-4D97-AF65-F5344CB8AC3E}">
        <p14:creationId xmlns:p14="http://schemas.microsoft.com/office/powerpoint/2010/main" val="3968175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7830cd0a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7830cd0a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built in review if students miss a question is great for self monitoring. </a:t>
            </a:r>
            <a:endParaRPr/>
          </a:p>
          <a:p>
            <a:pPr marL="0" lvl="0" indent="0" algn="l" rtl="0">
              <a:spcBef>
                <a:spcPts val="0"/>
              </a:spcBef>
              <a:spcAft>
                <a:spcPts val="0"/>
              </a:spcAft>
              <a:buNone/>
            </a:pPr>
            <a:r>
              <a:rPr lang="en"/>
              <a:t>Tyler ISD aligns its district expectations for instruction with the 5 Dimensions of TRU - the lesson presented highlights - Content, Cognitive Demand, Equitable Access to Content, Agency, Ownership &amp; Identity &amp; Formative Assessment, </a:t>
            </a:r>
            <a:endParaRPr/>
          </a:p>
        </p:txBody>
      </p:sp>
    </p:spTree>
    <p:extLst>
      <p:ext uri="{BB962C8B-B14F-4D97-AF65-F5344CB8AC3E}">
        <p14:creationId xmlns:p14="http://schemas.microsoft.com/office/powerpoint/2010/main" val="22619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CD03-13BC-DF49-92B6-6A53773531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BA34E4-970C-5947-A034-853548813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55149-FF0D-9441-8281-0D5C306C027B}"/>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89A9F8BE-3166-C64B-86E3-721FF6FB3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98D2F-4990-5D48-89B3-5D23B09DC1FE}"/>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38088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9992-48DC-9D44-A321-E728E32137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2FB2B-AF18-5C49-A901-9B77E7EB42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0F200-447A-1F4E-8401-39E5F55F9A97}"/>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C15EDE07-3840-4245-824B-3858E310E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D44C0-014E-5D4B-946F-9CDF7DA795EC}"/>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3747481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51ABF-DC28-E248-9D05-FB154031FC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5F1A95-D66C-D348-9C3E-315D865684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ACB8C-B0A4-2B4C-93DD-9C138F89A8D1}"/>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76E2E87B-8B32-7A4C-9561-239B25904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18BB1-BB19-1549-991E-C20EEA599F95}"/>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402948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901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246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308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1D2E-7366-FA41-A6E7-375A6757B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D320E-C23B-604C-8F24-8845EDCAB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30342-F0B2-304B-8BD1-6C00CCB746A5}"/>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852A5CF4-E558-8E47-9C09-483B10080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7EA4D-AE86-CA4C-8A6D-548E5A038B77}"/>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24460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88D7-F8AA-8942-A690-74CC5C7B8E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1B822-2140-D140-B2B1-BAE563F62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EED70-5944-C44E-A11D-449E206C3B55}"/>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3577DB6C-855C-4340-93E4-93F9CD626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D215F-744D-584C-AD0B-7CAD30E0F2E4}"/>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221211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90BB-CD0C-E14A-AC58-22E8F2283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27112-EC4B-AB47-882B-290972E7F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81654D-4E5B-7844-A154-711DEFB93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618F15-35C8-E949-96AB-FB0C929AE8F4}"/>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6" name="Footer Placeholder 5">
            <a:extLst>
              <a:ext uri="{FF2B5EF4-FFF2-40B4-BE49-F238E27FC236}">
                <a16:creationId xmlns:a16="http://schemas.microsoft.com/office/drawing/2014/main" id="{E4EEE32D-DD28-594B-BC41-287CA341A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A451C3-62DD-0A42-A1BA-D5A69E7F6B6B}"/>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427556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7B5E-78AC-644F-9DFA-BDED95DEB1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F172F6-A561-A547-A5EA-D2B99D95B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7624E-9DB8-9041-9150-429A545097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C7AEA-05BD-504D-A918-5DD12B8EC6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BE0EC-6791-644C-A9FC-6F91F8106E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98063-67A0-0547-8D64-AA159C3CF55D}"/>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8" name="Footer Placeholder 7">
            <a:extLst>
              <a:ext uri="{FF2B5EF4-FFF2-40B4-BE49-F238E27FC236}">
                <a16:creationId xmlns:a16="http://schemas.microsoft.com/office/drawing/2014/main" id="{4FAF492D-43BC-4843-8301-75AE7A368C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BE3F4-4301-2C4B-BB09-FE997151179C}"/>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81771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1E8-F226-5B4A-A0F6-3B86A926D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F2388E-1916-2144-B95E-681EF4D3D30D}"/>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4" name="Footer Placeholder 3">
            <a:extLst>
              <a:ext uri="{FF2B5EF4-FFF2-40B4-BE49-F238E27FC236}">
                <a16:creationId xmlns:a16="http://schemas.microsoft.com/office/drawing/2014/main" id="{5D4039E4-95F7-C44A-95B0-127E76CB53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A236-0A5B-8142-B9FF-C585A8F8BC31}"/>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18192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FFE9A-A697-F142-A9B0-7C2BD6E3B5E3}"/>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3" name="Footer Placeholder 2">
            <a:extLst>
              <a:ext uri="{FF2B5EF4-FFF2-40B4-BE49-F238E27FC236}">
                <a16:creationId xmlns:a16="http://schemas.microsoft.com/office/drawing/2014/main" id="{AC1EC4EB-4FFC-6240-8484-C4632477A3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5256BD-132B-A944-AF55-BCC78EE372DE}"/>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45058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7E0E-0449-124A-AF5F-89A581958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C4DB4-E5FF-4645-90F0-125D2EEF9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05816-142F-A64A-AB14-B64FE9A39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3A84E-E4BB-DE46-9535-93D43F7D945C}"/>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6" name="Footer Placeholder 5">
            <a:extLst>
              <a:ext uri="{FF2B5EF4-FFF2-40B4-BE49-F238E27FC236}">
                <a16:creationId xmlns:a16="http://schemas.microsoft.com/office/drawing/2014/main" id="{5A419A7B-EC68-6E43-99CB-F8BC14576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2E589-CBD2-D046-98FA-22926EFFED57}"/>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58379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B410-17C7-0941-B7D3-F02F8CD8CC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F2C54-3E1C-3D40-A37A-058ED96A00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4B9058-E632-AA4D-8EAC-841BE5E8C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ECC5E-7571-8846-B182-7C5A86D5CAAD}"/>
              </a:ext>
            </a:extLst>
          </p:cNvPr>
          <p:cNvSpPr>
            <a:spLocks noGrp="1"/>
          </p:cNvSpPr>
          <p:nvPr>
            <p:ph type="dt" sz="half" idx="10"/>
          </p:nvPr>
        </p:nvSpPr>
        <p:spPr/>
        <p:txBody>
          <a:bodyPr/>
          <a:lstStyle/>
          <a:p>
            <a:fld id="{51F0ADDE-95B3-BD4E-9671-D5CEE222594E}" type="datetimeFigureOut">
              <a:rPr lang="en-US" smtClean="0"/>
              <a:t>5/13/20</a:t>
            </a:fld>
            <a:endParaRPr lang="en-US"/>
          </a:p>
        </p:txBody>
      </p:sp>
      <p:sp>
        <p:nvSpPr>
          <p:cNvPr id="6" name="Footer Placeholder 5">
            <a:extLst>
              <a:ext uri="{FF2B5EF4-FFF2-40B4-BE49-F238E27FC236}">
                <a16:creationId xmlns:a16="http://schemas.microsoft.com/office/drawing/2014/main" id="{1FDD9B1D-6081-1148-BB4B-2A5261D08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57745-62B1-0049-AB3C-FF9A13A0C5D0}"/>
              </a:ext>
            </a:extLst>
          </p:cNvPr>
          <p:cNvSpPr>
            <a:spLocks noGrp="1"/>
          </p:cNvSpPr>
          <p:nvPr>
            <p:ph type="sldNum" sz="quarter" idx="12"/>
          </p:nvPr>
        </p:nvSpPr>
        <p:spPr/>
        <p:txBody>
          <a:bodyPr/>
          <a:lstStyle/>
          <a:p>
            <a:fld id="{CE489213-0D97-AA43-B151-24AA538BD836}" type="slidenum">
              <a:rPr lang="en-US" smtClean="0"/>
              <a:t>‹#›</a:t>
            </a:fld>
            <a:endParaRPr lang="en-US"/>
          </a:p>
        </p:txBody>
      </p:sp>
    </p:spTree>
    <p:extLst>
      <p:ext uri="{BB962C8B-B14F-4D97-AF65-F5344CB8AC3E}">
        <p14:creationId xmlns:p14="http://schemas.microsoft.com/office/powerpoint/2010/main" val="55120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50679-7B76-384D-8798-2F847E3F2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7E149-6977-BF43-9219-C930F2CBC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BAA68-EBC6-CB4D-B397-E91707326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0ADDE-95B3-BD4E-9671-D5CEE222594E}" type="datetimeFigureOut">
              <a:rPr lang="en-US" smtClean="0"/>
              <a:t>5/13/20</a:t>
            </a:fld>
            <a:endParaRPr lang="en-US"/>
          </a:p>
        </p:txBody>
      </p:sp>
      <p:sp>
        <p:nvSpPr>
          <p:cNvPr id="5" name="Footer Placeholder 4">
            <a:extLst>
              <a:ext uri="{FF2B5EF4-FFF2-40B4-BE49-F238E27FC236}">
                <a16:creationId xmlns:a16="http://schemas.microsoft.com/office/drawing/2014/main" id="{D6C20D12-1C9A-B241-8692-EE9065470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5D9535-FFB6-8340-97BE-9124ED068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89213-0D97-AA43-B151-24AA538BD836}" type="slidenum">
              <a:rPr lang="en-US" smtClean="0"/>
              <a:t>‹#›</a:t>
            </a:fld>
            <a:endParaRPr lang="en-US"/>
          </a:p>
        </p:txBody>
      </p:sp>
    </p:spTree>
    <p:extLst>
      <p:ext uri="{BB962C8B-B14F-4D97-AF65-F5344CB8AC3E}">
        <p14:creationId xmlns:p14="http://schemas.microsoft.com/office/powerpoint/2010/main" val="2773978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tpsteachersnetwork.org/album/26099-voting-rights-act-of-196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psteachersnetwork.org/album/26099-voting-rights-act-of-1965"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yez.org/cases/2012/12-96"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hroniclingamerica.loc.gov/lccn/sn85047611/1920-08-18/ed-1/seq-1/"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www.loc.gov/collections/elizabeth-cady-stanton-papers/about-this-collection/" TargetMode="External"/><Relationship Id="rId7" Type="http://schemas.openxmlformats.org/officeDocument/2006/relationships/hyperlink" Target="https://museum.archives.gov/rightfully-hers" TargetMode="External"/><Relationship Id="rId2" Type="http://schemas.openxmlformats.org/officeDocument/2006/relationships/hyperlink" Target="https://www.loc.gov/exhibitions/women-fight-for-the-vote/about-this-exhibition/" TargetMode="External"/><Relationship Id="rId1" Type="http://schemas.openxmlformats.org/officeDocument/2006/relationships/slideLayout" Target="../slideLayouts/slideLayout2.xml"/><Relationship Id="rId6" Type="http://schemas.openxmlformats.org/officeDocument/2006/relationships/hyperlink" Target="https://www.ourdocuments.gov/doc.php?flash=false&amp;doc=100&amp;page=transcript" TargetMode="External"/><Relationship Id="rId5" Type="http://schemas.openxmlformats.org/officeDocument/2006/relationships/hyperlink" Target="http://www.loc.gov/rr/print/list/076_vfw.html" TargetMode="External"/><Relationship Id="rId4" Type="http://schemas.openxmlformats.org/officeDocument/2006/relationships/hyperlink" Target="http://www.loc.gov/teachers/classroommaterials/primarysourcesets/womens-suffrag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loc.gov/item/90708249/" TargetMode="External"/><Relationship Id="rId7" Type="http://schemas.openxmlformats.org/officeDocument/2006/relationships/hyperlink" Target="https://www.loc.gov/item/97510725/"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loc.gov/item/2009617179/" TargetMode="External"/><Relationship Id="rId5" Type="http://schemas.openxmlformats.org/officeDocument/2006/relationships/hyperlink" Target="https://www.loc.gov/search/?in=&amp;q=%22new+man+on+the+job%22&amp;new=true&amp;st=" TargetMode="External"/><Relationship Id="rId4" Type="http://schemas.openxmlformats.org/officeDocument/2006/relationships/hyperlink" Target="https://www.ourdocuments.gov/doc.php?flash=true&amp;doc=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FEA24E4-8244-9642-8A00-F647556E2013}"/>
              </a:ext>
            </a:extLst>
          </p:cNvPr>
          <p:cNvPicPr>
            <a:picLocks noChangeAspect="1"/>
          </p:cNvPicPr>
          <p:nvPr/>
        </p:nvPicPr>
        <p:blipFill>
          <a:blip r:embed="rId3"/>
          <a:stretch>
            <a:fillRect/>
          </a:stretch>
        </p:blipFill>
        <p:spPr>
          <a:xfrm>
            <a:off x="3176776" y="1295400"/>
            <a:ext cx="5838441" cy="2667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E62F2EEF-315A-1A4B-B79F-49A496A4AD61}"/>
              </a:ext>
            </a:extLst>
          </p:cNvPr>
          <p:cNvPicPr>
            <a:picLocks noChangeAspect="1"/>
          </p:cNvPicPr>
          <p:nvPr/>
        </p:nvPicPr>
        <p:blipFill>
          <a:blip r:embed="rId4"/>
          <a:stretch>
            <a:fillRect/>
          </a:stretch>
        </p:blipFill>
        <p:spPr>
          <a:xfrm>
            <a:off x="745548" y="5501472"/>
            <a:ext cx="2020455" cy="622940"/>
          </a:xfrm>
          <a:prstGeom prst="rect">
            <a:avLst/>
          </a:prstGeom>
        </p:spPr>
      </p:pic>
      <p:pic>
        <p:nvPicPr>
          <p:cNvPr id="13" name="Picture 12" descr="A close up of a logo&#10;&#10;Description automatically generated">
            <a:extLst>
              <a:ext uri="{FF2B5EF4-FFF2-40B4-BE49-F238E27FC236}">
                <a16:creationId xmlns:a16="http://schemas.microsoft.com/office/drawing/2014/main" id="{D6E0CCF6-41C8-0343-96F1-F5B28D150973}"/>
              </a:ext>
            </a:extLst>
          </p:cNvPr>
          <p:cNvPicPr>
            <a:picLocks noChangeAspect="1"/>
          </p:cNvPicPr>
          <p:nvPr/>
        </p:nvPicPr>
        <p:blipFill>
          <a:blip r:embed="rId5"/>
          <a:stretch>
            <a:fillRect/>
          </a:stretch>
        </p:blipFill>
        <p:spPr>
          <a:xfrm>
            <a:off x="5653479" y="381000"/>
            <a:ext cx="885037" cy="975062"/>
          </a:xfrm>
          <a:prstGeom prst="rect">
            <a:avLst/>
          </a:prstGeom>
        </p:spPr>
      </p:pic>
      <p:sp>
        <p:nvSpPr>
          <p:cNvPr id="14" name="TextBox 13">
            <a:extLst>
              <a:ext uri="{FF2B5EF4-FFF2-40B4-BE49-F238E27FC236}">
                <a16:creationId xmlns:a16="http://schemas.microsoft.com/office/drawing/2014/main" id="{041CC86C-629A-D54C-9E5D-75BC48F85F01}"/>
              </a:ext>
            </a:extLst>
          </p:cNvPr>
          <p:cNvSpPr txBox="1"/>
          <p:nvPr/>
        </p:nvSpPr>
        <p:spPr>
          <a:xfrm>
            <a:off x="534963" y="6400800"/>
            <a:ext cx="11122065"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For more information, contact Dr. Elizabeth R. Osborn at </a:t>
            </a:r>
            <a:r>
              <a:rPr lang="en-US" sz="1000" b="1" dirty="0" err="1">
                <a:solidFill>
                  <a:schemeClr val="bg1"/>
                </a:solidFill>
                <a:latin typeface="Arial" panose="020B0604020202020204" pitchFamily="34" charset="0"/>
                <a:cs typeface="Arial" panose="020B0604020202020204" pitchFamily="34" charset="0"/>
              </a:rPr>
              <a:t>eosborn@iu.edu</a:t>
            </a:r>
            <a:endParaRPr lang="en-US" sz="1000" dirty="0">
              <a:solidFill>
                <a:schemeClr val="bg1"/>
              </a:solidFill>
              <a:latin typeface="Arial" panose="020B0604020202020204" pitchFamily="34" charset="0"/>
              <a:cs typeface="Arial" panose="020B0604020202020204" pitchFamily="34" charset="0"/>
            </a:endParaRPr>
          </a:p>
        </p:txBody>
      </p:sp>
      <p:pic>
        <p:nvPicPr>
          <p:cNvPr id="16" name="Picture 15" descr="A close up of a logo&#10;&#10;Description automatically generated">
            <a:extLst>
              <a:ext uri="{FF2B5EF4-FFF2-40B4-BE49-F238E27FC236}">
                <a16:creationId xmlns:a16="http://schemas.microsoft.com/office/drawing/2014/main" id="{5F659C4C-9F88-AE4D-B69D-A0833C7864BE}"/>
              </a:ext>
            </a:extLst>
          </p:cNvPr>
          <p:cNvPicPr>
            <a:picLocks noChangeAspect="1"/>
          </p:cNvPicPr>
          <p:nvPr/>
        </p:nvPicPr>
        <p:blipFill>
          <a:blip r:embed="rId6"/>
          <a:stretch>
            <a:fillRect/>
          </a:stretch>
        </p:blipFill>
        <p:spPr>
          <a:xfrm>
            <a:off x="5034893" y="5749100"/>
            <a:ext cx="2231365" cy="39884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0099203-FC9A-D042-8CF4-F2D2D528E8EE}"/>
              </a:ext>
            </a:extLst>
          </p:cNvPr>
          <p:cNvPicPr>
            <a:picLocks noChangeAspect="1"/>
          </p:cNvPicPr>
          <p:nvPr/>
        </p:nvPicPr>
        <p:blipFill>
          <a:blip r:embed="rId7"/>
          <a:stretch>
            <a:fillRect/>
          </a:stretch>
        </p:blipFill>
        <p:spPr>
          <a:xfrm>
            <a:off x="10329551" y="5711980"/>
            <a:ext cx="1130963" cy="473083"/>
          </a:xfrm>
          <a:prstGeom prst="rect">
            <a:avLst/>
          </a:prstGeom>
        </p:spPr>
      </p:pic>
      <p:sp>
        <p:nvSpPr>
          <p:cNvPr id="7" name="TextBox 6">
            <a:extLst>
              <a:ext uri="{FF2B5EF4-FFF2-40B4-BE49-F238E27FC236}">
                <a16:creationId xmlns:a16="http://schemas.microsoft.com/office/drawing/2014/main" id="{581C48DC-B937-E54A-9401-286C6206DFA8}"/>
              </a:ext>
            </a:extLst>
          </p:cNvPr>
          <p:cNvSpPr txBox="1"/>
          <p:nvPr/>
        </p:nvSpPr>
        <p:spPr>
          <a:xfrm>
            <a:off x="1479988" y="4419600"/>
            <a:ext cx="9232014"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Dr. Elizabeth R. Osborn • Larry </a:t>
            </a:r>
            <a:r>
              <a:rPr lang="en-US" sz="1200" b="1" dirty="0" err="1">
                <a:solidFill>
                  <a:schemeClr val="bg1"/>
                </a:solidFill>
                <a:latin typeface="Arial" panose="020B0604020202020204" pitchFamily="34" charset="0"/>
                <a:cs typeface="Arial" panose="020B0604020202020204" pitchFamily="34" charset="0"/>
              </a:rPr>
              <a:t>Dorenkamp</a:t>
            </a:r>
            <a:r>
              <a:rPr lang="en-US" sz="1200" b="1" dirty="0">
                <a:solidFill>
                  <a:schemeClr val="bg1"/>
                </a:solidFill>
                <a:latin typeface="Arial" panose="020B0604020202020204" pitchFamily="34" charset="0"/>
                <a:cs typeface="Arial" panose="020B0604020202020204" pitchFamily="34" charset="0"/>
              </a:rPr>
              <a:t> • Kala Morrow • Jennifer Jolley</a:t>
            </a:r>
          </a:p>
        </p:txBody>
      </p:sp>
    </p:spTree>
    <p:extLst>
      <p:ext uri="{BB962C8B-B14F-4D97-AF65-F5344CB8AC3E}">
        <p14:creationId xmlns:p14="http://schemas.microsoft.com/office/powerpoint/2010/main" val="14926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4110034" y="310634"/>
            <a:ext cx="7837700" cy="6233767"/>
          </a:xfrm>
          <a:prstGeom prst="rect">
            <a:avLst/>
          </a:prstGeom>
          <a:noFill/>
          <a:ln>
            <a:noFill/>
          </a:ln>
        </p:spPr>
      </p:pic>
      <p:sp>
        <p:nvSpPr>
          <p:cNvPr id="87" name="Google Shape;87;p18"/>
          <p:cNvSpPr txBox="1"/>
          <p:nvPr/>
        </p:nvSpPr>
        <p:spPr>
          <a:xfrm>
            <a:off x="609596" y="689548"/>
            <a:ext cx="4666000" cy="5854853"/>
          </a:xfrm>
          <a:prstGeom prst="rect">
            <a:avLst/>
          </a:prstGeom>
          <a:noFill/>
          <a:ln>
            <a:noFill/>
          </a:ln>
        </p:spPr>
        <p:txBody>
          <a:bodyPr spcFirstLastPara="1" wrap="square" lIns="121900" tIns="121900" rIns="121900" bIns="121900" anchor="t" anchorCtr="0">
            <a:noAutofit/>
          </a:bodyPr>
          <a:lstStyle/>
          <a:p>
            <a:r>
              <a:rPr lang="en" sz="3733" b="1" dirty="0">
                <a:solidFill>
                  <a:schemeClr val="bg1"/>
                </a:solidFill>
                <a:latin typeface="Arial" panose="020B0604020202020204" pitchFamily="34" charset="0"/>
                <a:cs typeface="Arial" panose="020B0604020202020204" pitchFamily="34" charset="0"/>
              </a:rPr>
              <a:t>Overview</a:t>
            </a:r>
            <a:endParaRPr sz="3733" b="1" dirty="0">
              <a:solidFill>
                <a:schemeClr val="bg1"/>
              </a:solidFill>
              <a:latin typeface="Arial" panose="020B0604020202020204" pitchFamily="34" charset="0"/>
              <a:cs typeface="Arial" panose="020B0604020202020204" pitchFamily="34" charset="0"/>
            </a:endParaRPr>
          </a:p>
          <a:p>
            <a:br>
              <a:rPr lang="en" sz="3733" b="1" dirty="0">
                <a:solidFill>
                  <a:schemeClr val="bg1"/>
                </a:solidFill>
                <a:latin typeface="Arial" panose="020B0604020202020204" pitchFamily="34" charset="0"/>
                <a:cs typeface="Arial" panose="020B0604020202020204" pitchFamily="34" charset="0"/>
              </a:rPr>
            </a:br>
            <a:r>
              <a:rPr lang="en" sz="3733" b="1" dirty="0">
                <a:solidFill>
                  <a:schemeClr val="bg1"/>
                </a:solidFill>
                <a:latin typeface="Arial" panose="020B0604020202020204" pitchFamily="34" charset="0"/>
                <a:cs typeface="Arial" panose="020B0604020202020204" pitchFamily="34" charset="0"/>
              </a:rPr>
              <a:t>Point of View</a:t>
            </a:r>
            <a:br>
              <a:rPr lang="en" sz="3733" b="1" dirty="0">
                <a:solidFill>
                  <a:schemeClr val="bg1"/>
                </a:solidFill>
                <a:latin typeface="Arial" panose="020B0604020202020204" pitchFamily="34" charset="0"/>
                <a:cs typeface="Arial" panose="020B0604020202020204" pitchFamily="34" charset="0"/>
              </a:rPr>
            </a:br>
            <a:endParaRPr sz="3733" b="1" dirty="0">
              <a:solidFill>
                <a:schemeClr val="bg1"/>
              </a:solidFill>
              <a:latin typeface="Arial" panose="020B0604020202020204" pitchFamily="34" charset="0"/>
              <a:cs typeface="Arial" panose="020B0604020202020204" pitchFamily="34" charset="0"/>
            </a:endParaRPr>
          </a:p>
          <a:p>
            <a:r>
              <a:rPr lang="en" sz="3733" b="1" dirty="0">
                <a:solidFill>
                  <a:schemeClr val="bg1"/>
                </a:solidFill>
                <a:latin typeface="Arial" panose="020B0604020202020204" pitchFamily="34" charset="0"/>
                <a:cs typeface="Arial" panose="020B0604020202020204" pitchFamily="34" charset="0"/>
              </a:rPr>
              <a:t>Texts</a:t>
            </a:r>
            <a:endParaRPr sz="3733" b="1" dirty="0">
              <a:solidFill>
                <a:schemeClr val="bg1"/>
              </a:solidFill>
              <a:latin typeface="Arial" panose="020B0604020202020204" pitchFamily="34" charset="0"/>
              <a:cs typeface="Arial" panose="020B0604020202020204" pitchFamily="34" charset="0"/>
            </a:endParaRPr>
          </a:p>
          <a:p>
            <a:endParaRPr sz="3733" b="1" dirty="0">
              <a:solidFill>
                <a:schemeClr val="bg1"/>
              </a:solidFill>
              <a:latin typeface="Arial" panose="020B0604020202020204" pitchFamily="34" charset="0"/>
              <a:cs typeface="Arial" panose="020B0604020202020204" pitchFamily="34" charset="0"/>
            </a:endParaRPr>
          </a:p>
          <a:p>
            <a:r>
              <a:rPr lang="en" sz="3733" b="1" dirty="0">
                <a:solidFill>
                  <a:schemeClr val="bg1"/>
                </a:solidFill>
                <a:latin typeface="Arial" panose="020B0604020202020204" pitchFamily="34" charset="0"/>
                <a:cs typeface="Arial" panose="020B0604020202020204" pitchFamily="34" charset="0"/>
              </a:rPr>
              <a:t>Inference</a:t>
            </a:r>
            <a:br>
              <a:rPr lang="en" sz="3733" b="1" dirty="0">
                <a:solidFill>
                  <a:schemeClr val="bg1"/>
                </a:solidFill>
                <a:latin typeface="Arial" panose="020B0604020202020204" pitchFamily="34" charset="0"/>
                <a:cs typeface="Arial" panose="020B0604020202020204" pitchFamily="34" charset="0"/>
              </a:rPr>
            </a:br>
            <a:endParaRPr sz="3733" b="1" dirty="0">
              <a:solidFill>
                <a:schemeClr val="bg1"/>
              </a:solidFill>
              <a:latin typeface="Arial" panose="020B0604020202020204" pitchFamily="34" charset="0"/>
              <a:cs typeface="Arial" panose="020B0604020202020204" pitchFamily="34" charset="0"/>
            </a:endParaRPr>
          </a:p>
          <a:p>
            <a:r>
              <a:rPr lang="en" sz="3733" b="1" dirty="0">
                <a:solidFill>
                  <a:schemeClr val="bg1"/>
                </a:solidFill>
                <a:latin typeface="Arial" panose="020B0604020202020204" pitchFamily="34" charset="0"/>
                <a:cs typeface="Arial" panose="020B0604020202020204" pitchFamily="34" charset="0"/>
              </a:rPr>
              <a:t>Conclusion</a:t>
            </a:r>
            <a:br>
              <a:rPr lang="en" sz="3733" b="1" dirty="0">
                <a:solidFill>
                  <a:schemeClr val="bg1"/>
                </a:solidFill>
                <a:latin typeface="Arial" panose="020B0604020202020204" pitchFamily="34" charset="0"/>
                <a:cs typeface="Arial" panose="020B0604020202020204" pitchFamily="34" charset="0"/>
              </a:rPr>
            </a:br>
            <a:endParaRPr sz="3733"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73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3">
            <a:alphaModFix/>
          </a:blip>
          <a:srcRect l="5736" t="2305" r="5877"/>
          <a:stretch/>
        </p:blipFill>
        <p:spPr>
          <a:xfrm>
            <a:off x="406200" y="548960"/>
            <a:ext cx="6332331" cy="5760081"/>
          </a:xfrm>
          <a:prstGeom prst="rect">
            <a:avLst/>
          </a:prstGeom>
          <a:noFill/>
          <a:ln>
            <a:noFill/>
          </a:ln>
        </p:spPr>
      </p:pic>
      <p:sp>
        <p:nvSpPr>
          <p:cNvPr id="94" name="Google Shape;94;p19"/>
          <p:cNvSpPr txBox="1"/>
          <p:nvPr/>
        </p:nvSpPr>
        <p:spPr>
          <a:xfrm>
            <a:off x="193932" y="1003464"/>
            <a:ext cx="3981200" cy="1120000"/>
          </a:xfrm>
          <a:prstGeom prst="rect">
            <a:avLst/>
          </a:prstGeom>
          <a:noFill/>
          <a:ln>
            <a:noFill/>
          </a:ln>
        </p:spPr>
        <p:txBody>
          <a:bodyPr spcFirstLastPara="1" wrap="square" lIns="121900" tIns="121900" rIns="121900" bIns="121900" anchor="t" anchorCtr="0">
            <a:noAutofit/>
          </a:bodyPr>
          <a:lstStyle/>
          <a:p>
            <a:endParaRPr sz="2400"/>
          </a:p>
        </p:txBody>
      </p:sp>
      <p:sp>
        <p:nvSpPr>
          <p:cNvPr id="95" name="Google Shape;95;p19"/>
          <p:cNvSpPr txBox="1"/>
          <p:nvPr/>
        </p:nvSpPr>
        <p:spPr>
          <a:xfrm>
            <a:off x="6857999" y="351773"/>
            <a:ext cx="4805967" cy="1680800"/>
          </a:xfrm>
          <a:prstGeom prst="rect">
            <a:avLst/>
          </a:prstGeom>
          <a:noFill/>
          <a:ln>
            <a:noFill/>
          </a:ln>
        </p:spPr>
        <p:txBody>
          <a:bodyPr spcFirstLastPara="1" wrap="square" lIns="121900" tIns="121900" rIns="121900" bIns="121900" anchor="t" anchorCtr="0">
            <a:noAutofit/>
          </a:bodyPr>
          <a:lstStyle/>
          <a:p>
            <a:r>
              <a:rPr lang="en" sz="1867" i="1" dirty="0">
                <a:solidFill>
                  <a:schemeClr val="bg1"/>
                </a:solidFill>
                <a:latin typeface="Arial" panose="020B0604020202020204" pitchFamily="34" charset="0"/>
                <a:cs typeface="Arial" panose="020B0604020202020204" pitchFamily="34" charset="0"/>
              </a:rPr>
              <a:t>Instructions to Students: </a:t>
            </a:r>
            <a:endParaRPr sz="1867" i="1" dirty="0">
              <a:solidFill>
                <a:schemeClr val="bg1"/>
              </a:solidFill>
              <a:latin typeface="Arial" panose="020B0604020202020204" pitchFamily="34" charset="0"/>
              <a:cs typeface="Arial" panose="020B0604020202020204" pitchFamily="34" charset="0"/>
            </a:endParaRPr>
          </a:p>
          <a:p>
            <a:r>
              <a:rPr lang="en" sz="2133" dirty="0">
                <a:solidFill>
                  <a:schemeClr val="bg1"/>
                </a:solidFill>
                <a:latin typeface="Arial" panose="020B0604020202020204" pitchFamily="34" charset="0"/>
                <a:cs typeface="Arial" panose="020B0604020202020204" pitchFamily="34" charset="0"/>
              </a:rPr>
              <a:t>Before moving on to the Knowledge Check, you MUST read the 16</a:t>
            </a:r>
            <a:r>
              <a:rPr lang="en" sz="2133" baseline="30000" dirty="0">
                <a:solidFill>
                  <a:schemeClr val="bg1"/>
                </a:solidFill>
                <a:latin typeface="Arial" panose="020B0604020202020204" pitchFamily="34" charset="0"/>
                <a:cs typeface="Arial" panose="020B0604020202020204" pitchFamily="34" charset="0"/>
              </a:rPr>
              <a:t>th</a:t>
            </a:r>
            <a:r>
              <a:rPr lang="en" sz="2133" dirty="0">
                <a:solidFill>
                  <a:schemeClr val="bg1"/>
                </a:solidFill>
                <a:latin typeface="Arial" panose="020B0604020202020204" pitchFamily="34" charset="0"/>
                <a:cs typeface="Arial" panose="020B0604020202020204" pitchFamily="34" charset="0"/>
              </a:rPr>
              <a:t> Amendment!</a:t>
            </a:r>
            <a:r>
              <a:rPr lang="en" sz="1867" dirty="0">
                <a:solidFill>
                  <a:schemeClr val="bg1"/>
                </a:solidFill>
                <a:latin typeface="Arial" panose="020B0604020202020204" pitchFamily="34" charset="0"/>
                <a:cs typeface="Arial" panose="020B0604020202020204" pitchFamily="34" charset="0"/>
              </a:rPr>
              <a:t> </a:t>
            </a:r>
            <a:endParaRPr sz="1867" dirty="0">
              <a:solidFill>
                <a:schemeClr val="bg1"/>
              </a:solidFill>
              <a:latin typeface="Arial" panose="020B0604020202020204" pitchFamily="34" charset="0"/>
              <a:cs typeface="Arial" panose="020B0604020202020204" pitchFamily="34" charset="0"/>
            </a:endParaRPr>
          </a:p>
        </p:txBody>
      </p:sp>
      <p:pic>
        <p:nvPicPr>
          <p:cNvPr id="96" name="Google Shape;96;p19"/>
          <p:cNvPicPr preferRelativeResize="0"/>
          <p:nvPr/>
        </p:nvPicPr>
        <p:blipFill>
          <a:blip r:embed="rId4">
            <a:alphaModFix/>
          </a:blip>
          <a:stretch>
            <a:fillRect/>
          </a:stretch>
        </p:blipFill>
        <p:spPr>
          <a:xfrm>
            <a:off x="8695917" y="1802721"/>
            <a:ext cx="3197900" cy="4810800"/>
          </a:xfrm>
          <a:prstGeom prst="rect">
            <a:avLst/>
          </a:prstGeom>
          <a:noFill/>
          <a:ln w="9525" cap="flat" cmpd="sng">
            <a:solidFill>
              <a:srgbClr val="FFFF00"/>
            </a:solidFill>
            <a:prstDash val="solid"/>
            <a:round/>
            <a:headEnd type="none" w="sm" len="sm"/>
            <a:tailEnd type="none" w="sm" len="sm"/>
          </a:ln>
        </p:spPr>
      </p:pic>
    </p:spTree>
    <p:extLst>
      <p:ext uri="{BB962C8B-B14F-4D97-AF65-F5344CB8AC3E}">
        <p14:creationId xmlns:p14="http://schemas.microsoft.com/office/powerpoint/2010/main" val="2475714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100"/>
        <p:cNvGrpSpPr/>
        <p:nvPr/>
      </p:nvGrpSpPr>
      <p:grpSpPr>
        <a:xfrm>
          <a:off x="0" y="0"/>
          <a:ext cx="0" cy="0"/>
          <a:chOff x="0" y="0"/>
          <a:chExt cx="0" cy="0"/>
        </a:xfrm>
      </p:grpSpPr>
      <p:pic>
        <p:nvPicPr>
          <p:cNvPr id="101" name="Google Shape;101;p20"/>
          <p:cNvPicPr preferRelativeResize="0"/>
          <p:nvPr/>
        </p:nvPicPr>
        <p:blipFill rotWithShape="1">
          <a:blip r:embed="rId3">
            <a:alphaModFix/>
          </a:blip>
          <a:srcRect r="20892"/>
          <a:stretch/>
        </p:blipFill>
        <p:spPr>
          <a:xfrm>
            <a:off x="359301" y="345179"/>
            <a:ext cx="5064967" cy="3595055"/>
          </a:xfrm>
          <a:prstGeom prst="rect">
            <a:avLst/>
          </a:prstGeom>
          <a:noFill/>
          <a:ln>
            <a:noFill/>
          </a:ln>
        </p:spPr>
      </p:pic>
      <p:pic>
        <p:nvPicPr>
          <p:cNvPr id="102" name="Google Shape;102;p20"/>
          <p:cNvPicPr preferRelativeResize="0"/>
          <p:nvPr/>
        </p:nvPicPr>
        <p:blipFill>
          <a:blip r:embed="rId4">
            <a:alphaModFix/>
          </a:blip>
          <a:stretch>
            <a:fillRect/>
          </a:stretch>
        </p:blipFill>
        <p:spPr>
          <a:xfrm>
            <a:off x="5591567" y="2878113"/>
            <a:ext cx="6456200" cy="3595055"/>
          </a:xfrm>
          <a:prstGeom prst="rect">
            <a:avLst/>
          </a:prstGeom>
          <a:noFill/>
          <a:ln>
            <a:noFill/>
          </a:ln>
        </p:spPr>
      </p:pic>
      <p:pic>
        <p:nvPicPr>
          <p:cNvPr id="103" name="Google Shape;103;p20"/>
          <p:cNvPicPr preferRelativeResize="0"/>
          <p:nvPr/>
        </p:nvPicPr>
        <p:blipFill>
          <a:blip r:embed="rId5">
            <a:alphaModFix/>
          </a:blip>
          <a:stretch>
            <a:fillRect/>
          </a:stretch>
        </p:blipFill>
        <p:spPr>
          <a:xfrm>
            <a:off x="6859952" y="193734"/>
            <a:ext cx="3919433" cy="2281933"/>
          </a:xfrm>
          <a:prstGeom prst="rect">
            <a:avLst/>
          </a:prstGeom>
          <a:noFill/>
          <a:ln>
            <a:noFill/>
          </a:ln>
        </p:spPr>
      </p:pic>
    </p:spTree>
    <p:extLst>
      <p:ext uri="{BB962C8B-B14F-4D97-AF65-F5344CB8AC3E}">
        <p14:creationId xmlns:p14="http://schemas.microsoft.com/office/powerpoint/2010/main" val="3022059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7A2657-1253-E745-B1BA-9C2E4CEC8271}"/>
              </a:ext>
            </a:extLst>
          </p:cNvPr>
          <p:cNvGrpSpPr/>
          <p:nvPr/>
        </p:nvGrpSpPr>
        <p:grpSpPr>
          <a:xfrm>
            <a:off x="3695700" y="5334000"/>
            <a:ext cx="4800600" cy="1080135"/>
            <a:chOff x="3870477" y="5087258"/>
            <a:chExt cx="6096000" cy="1371600"/>
          </a:xfrm>
        </p:grpSpPr>
        <p:sp>
          <p:nvSpPr>
            <p:cNvPr id="15" name="Rounded Rectangle 14">
              <a:extLst>
                <a:ext uri="{FF2B5EF4-FFF2-40B4-BE49-F238E27FC236}">
                  <a16:creationId xmlns:a16="http://schemas.microsoft.com/office/drawing/2014/main" id="{5E11BE7E-51EC-9146-9186-425A0A0AD091}"/>
                </a:ext>
              </a:extLst>
            </p:cNvPr>
            <p:cNvSpPr/>
            <p:nvPr/>
          </p:nvSpPr>
          <p:spPr>
            <a:xfrm>
              <a:off x="3870477" y="5087258"/>
              <a:ext cx="6096000" cy="1371600"/>
            </a:xfrm>
            <a:prstGeom prst="roundRect">
              <a:avLst/>
            </a:prstGeom>
            <a:solidFill>
              <a:srgbClr val="FFC000"/>
            </a:solidFill>
            <a:ln>
              <a:noFill/>
            </a:ln>
            <a:effectLst>
              <a:outerShdw blurRad="152400" dist="889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6" name="Rectangle 15">
              <a:extLst>
                <a:ext uri="{FF2B5EF4-FFF2-40B4-BE49-F238E27FC236}">
                  <a16:creationId xmlns:a16="http://schemas.microsoft.com/office/drawing/2014/main" id="{AC74D25C-E4BE-FE44-978A-04EE1289F463}"/>
                </a:ext>
              </a:extLst>
            </p:cNvPr>
            <p:cNvSpPr/>
            <p:nvPr/>
          </p:nvSpPr>
          <p:spPr>
            <a:xfrm>
              <a:off x="5271394" y="5159099"/>
              <a:ext cx="3294165" cy="468993"/>
            </a:xfrm>
            <a:prstGeom prst="rect">
              <a:avLst/>
            </a:prstGeom>
          </p:spPr>
          <p:txBody>
            <a:bodyPr wrap="square">
              <a:spAutoFit/>
            </a:bodyPr>
            <a:lstStyle/>
            <a:p>
              <a:pPr algn="ctr"/>
              <a:r>
                <a:rPr lang="en-US" b="1" dirty="0">
                  <a:solidFill>
                    <a:srgbClr val="0069AA"/>
                  </a:solidFill>
                  <a:effectLst/>
                  <a:latin typeface="Helvetica" pitchFamily="2" charset="0"/>
                </a:rPr>
                <a:t>Available for free at</a:t>
              </a:r>
            </a:p>
          </p:txBody>
        </p:sp>
        <p:pic>
          <p:nvPicPr>
            <p:cNvPr id="18" name="Picture 17" descr="A close up of a sign&#10;&#10;Description automatically generated">
              <a:extLst>
                <a:ext uri="{FF2B5EF4-FFF2-40B4-BE49-F238E27FC236}">
                  <a16:creationId xmlns:a16="http://schemas.microsoft.com/office/drawing/2014/main" id="{1D81DB34-B9D0-8A45-A616-446B46ECEFFD}"/>
                </a:ext>
              </a:extLst>
            </p:cNvPr>
            <p:cNvPicPr>
              <a:picLocks noChangeAspect="1"/>
            </p:cNvPicPr>
            <p:nvPr/>
          </p:nvPicPr>
          <p:blipFill>
            <a:blip r:embed="rId4"/>
            <a:stretch>
              <a:fillRect/>
            </a:stretch>
          </p:blipFill>
          <p:spPr>
            <a:xfrm>
              <a:off x="4022877" y="5722737"/>
              <a:ext cx="1826249" cy="540570"/>
            </a:xfrm>
            <a:prstGeom prst="rect">
              <a:avLst/>
            </a:prstGeom>
          </p:spPr>
        </p:pic>
        <p:pic>
          <p:nvPicPr>
            <p:cNvPr id="20" name="Picture 19" descr="A close up of a sign&#10;&#10;Description automatically generated">
              <a:extLst>
                <a:ext uri="{FF2B5EF4-FFF2-40B4-BE49-F238E27FC236}">
                  <a16:creationId xmlns:a16="http://schemas.microsoft.com/office/drawing/2014/main" id="{D9C88BA3-4E4F-E946-9BF9-D97F4B174CE2}"/>
                </a:ext>
              </a:extLst>
            </p:cNvPr>
            <p:cNvPicPr>
              <a:picLocks noChangeAspect="1"/>
            </p:cNvPicPr>
            <p:nvPr/>
          </p:nvPicPr>
          <p:blipFill>
            <a:blip r:embed="rId5"/>
            <a:stretch>
              <a:fillRect/>
            </a:stretch>
          </p:blipFill>
          <p:spPr>
            <a:xfrm>
              <a:off x="5983349" y="5722737"/>
              <a:ext cx="1838673" cy="54057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86BD5414-E56F-3C41-8A59-9A423045626F}"/>
                </a:ext>
              </a:extLst>
            </p:cNvPr>
            <p:cNvPicPr>
              <a:picLocks noChangeAspect="1"/>
            </p:cNvPicPr>
            <p:nvPr/>
          </p:nvPicPr>
          <p:blipFill>
            <a:blip r:embed="rId6"/>
            <a:stretch>
              <a:fillRect/>
            </a:stretch>
          </p:blipFill>
          <p:spPr>
            <a:xfrm>
              <a:off x="7956248" y="5723201"/>
              <a:ext cx="1857829" cy="546202"/>
            </a:xfrm>
            <a:prstGeom prst="rect">
              <a:avLst/>
            </a:prstGeom>
          </p:spPr>
        </p:pic>
      </p:grpSp>
      <p:pic>
        <p:nvPicPr>
          <p:cNvPr id="2" name="redistricting" descr="redistricting">
            <a:hlinkClick r:id="" action="ppaction://media"/>
            <a:extLst>
              <a:ext uri="{FF2B5EF4-FFF2-40B4-BE49-F238E27FC236}">
                <a16:creationId xmlns:a16="http://schemas.microsoft.com/office/drawing/2014/main" id="{7B28C7B9-53FE-E64F-BEBC-3FCF69FEF05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76293" y="336426"/>
            <a:ext cx="8439414" cy="4747171"/>
          </a:xfrm>
          <a:prstGeom prst="rect">
            <a:avLst/>
          </a:prstGeom>
        </p:spPr>
      </p:pic>
    </p:spTree>
    <p:extLst>
      <p:ext uri="{BB962C8B-B14F-4D97-AF65-F5344CB8AC3E}">
        <p14:creationId xmlns:p14="http://schemas.microsoft.com/office/powerpoint/2010/main" val="221219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7231E6-C0B0-1D41-BF08-C89A6F5CA8C2}"/>
              </a:ext>
            </a:extLst>
          </p:cNvPr>
          <p:cNvSpPr txBox="1"/>
          <p:nvPr/>
        </p:nvSpPr>
        <p:spPr>
          <a:xfrm>
            <a:off x="1479993" y="2667000"/>
            <a:ext cx="9232014" cy="1877437"/>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JENNIFER JOLLEY</a:t>
            </a:r>
          </a:p>
          <a:p>
            <a:pPr algn="ctr"/>
            <a:r>
              <a:rPr lang="en-US" dirty="0">
                <a:solidFill>
                  <a:schemeClr val="bg1"/>
                </a:solidFill>
                <a:latin typeface="Arial" panose="020B0604020202020204" pitchFamily="34" charset="0"/>
                <a:cs typeface="Arial" panose="020B0604020202020204" pitchFamily="34" charset="0"/>
              </a:rPr>
              <a:t>Palm Bay Magnet High School</a:t>
            </a:r>
          </a:p>
          <a:p>
            <a:pPr algn="ctr"/>
            <a:r>
              <a:rPr lang="en-US" dirty="0">
                <a:solidFill>
                  <a:schemeClr val="bg1"/>
                </a:solidFill>
                <a:latin typeface="Arial" panose="020B0604020202020204" pitchFamily="34" charset="0"/>
                <a:cs typeface="Arial" panose="020B0604020202020204" pitchFamily="34" charset="0"/>
              </a:rPr>
              <a:t>Melbourne, Florida</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Twitter: @</a:t>
            </a:r>
            <a:r>
              <a:rPr lang="en-US" dirty="0" err="1">
                <a:solidFill>
                  <a:schemeClr val="bg1"/>
                </a:solidFill>
                <a:latin typeface="Arial" panose="020B0604020202020204" pitchFamily="34" charset="0"/>
                <a:cs typeface="Arial" panose="020B0604020202020204" pitchFamily="34" charset="0"/>
              </a:rPr>
              <a:t>jjolleymsd</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6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03A68F1-8D57-EC4C-8D23-C344CB2994FB}"/>
              </a:ext>
            </a:extLst>
          </p:cNvPr>
          <p:cNvPicPr>
            <a:picLocks noChangeAspect="1"/>
          </p:cNvPicPr>
          <p:nvPr/>
        </p:nvPicPr>
        <p:blipFill>
          <a:blip r:embed="rId2"/>
          <a:stretch>
            <a:fillRect/>
          </a:stretch>
        </p:blipFill>
        <p:spPr>
          <a:xfrm>
            <a:off x="1790700" y="1243835"/>
            <a:ext cx="8610600" cy="5291638"/>
          </a:xfrm>
          <a:prstGeom prst="rect">
            <a:avLst/>
          </a:prstGeom>
        </p:spPr>
      </p:pic>
      <p:sp>
        <p:nvSpPr>
          <p:cNvPr id="7" name="TextBox 6">
            <a:extLst>
              <a:ext uri="{FF2B5EF4-FFF2-40B4-BE49-F238E27FC236}">
                <a16:creationId xmlns:a16="http://schemas.microsoft.com/office/drawing/2014/main" id="{FB19EB1C-1D9A-6C45-9EA5-F82C389FCC2D}"/>
              </a:ext>
            </a:extLst>
          </p:cNvPr>
          <p:cNvSpPr txBox="1"/>
          <p:nvPr/>
        </p:nvSpPr>
        <p:spPr>
          <a:xfrm>
            <a:off x="1479993" y="322527"/>
            <a:ext cx="9232014"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VOTE EARLY, VOTE OFTEN</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522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4149504E-825B-C944-8A6D-95CC5D04C7E5}"/>
              </a:ext>
            </a:extLst>
          </p:cNvPr>
          <p:cNvPicPr>
            <a:picLocks noChangeAspect="1"/>
          </p:cNvPicPr>
          <p:nvPr/>
        </p:nvPicPr>
        <p:blipFill>
          <a:blip r:embed="rId2"/>
          <a:stretch>
            <a:fillRect/>
          </a:stretch>
        </p:blipFill>
        <p:spPr>
          <a:xfrm>
            <a:off x="457200" y="-26284"/>
            <a:ext cx="11234705" cy="6884284"/>
          </a:xfrm>
          <a:prstGeom prst="rect">
            <a:avLst/>
          </a:prstGeom>
        </p:spPr>
      </p:pic>
    </p:spTree>
    <p:extLst>
      <p:ext uri="{BB962C8B-B14F-4D97-AF65-F5344CB8AC3E}">
        <p14:creationId xmlns:p14="http://schemas.microsoft.com/office/powerpoint/2010/main" val="82798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6E360434-D536-ED4A-8FDE-3CEE08BFE457}"/>
              </a:ext>
            </a:extLst>
          </p:cNvPr>
          <p:cNvPicPr>
            <a:picLocks noChangeAspect="1"/>
          </p:cNvPicPr>
          <p:nvPr/>
        </p:nvPicPr>
        <p:blipFill>
          <a:blip r:embed="rId2"/>
          <a:stretch>
            <a:fillRect/>
          </a:stretch>
        </p:blipFill>
        <p:spPr>
          <a:xfrm>
            <a:off x="631950" y="0"/>
            <a:ext cx="10928099" cy="6858000"/>
          </a:xfrm>
          <a:prstGeom prst="rect">
            <a:avLst/>
          </a:prstGeom>
        </p:spPr>
      </p:pic>
    </p:spTree>
    <p:extLst>
      <p:ext uri="{BB962C8B-B14F-4D97-AF65-F5344CB8AC3E}">
        <p14:creationId xmlns:p14="http://schemas.microsoft.com/office/powerpoint/2010/main" val="2358664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A2E050-DE62-7A4E-8EE3-F2DF871FC1FA}"/>
              </a:ext>
            </a:extLst>
          </p:cNvPr>
          <p:cNvSpPr txBox="1"/>
          <p:nvPr/>
        </p:nvSpPr>
        <p:spPr>
          <a:xfrm>
            <a:off x="1479992" y="411509"/>
            <a:ext cx="9232014"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Dive Deeper? More Rigor?</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3254CB-C8DC-1345-8F20-3EDAF2F4E9CF}"/>
              </a:ext>
            </a:extLst>
          </p:cNvPr>
          <p:cNvSpPr txBox="1"/>
          <p:nvPr/>
        </p:nvSpPr>
        <p:spPr>
          <a:xfrm>
            <a:off x="511396" y="2057400"/>
            <a:ext cx="11169207" cy="3539430"/>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Voting Rights Act of 1965 </a:t>
            </a:r>
            <a:r>
              <a:rPr lang="en-US" sz="2400" dirty="0">
                <a:solidFill>
                  <a:schemeClr val="bg1"/>
                </a:solidFill>
                <a:latin typeface="Arial" panose="020B0604020202020204" pitchFamily="34" charset="0"/>
                <a:cs typeface="Arial" panose="020B0604020202020204" pitchFamily="34" charset="0"/>
              </a:rPr>
              <a:t>(August 6, 1965)</a:t>
            </a:r>
          </a:p>
          <a:p>
            <a:pPr algn="ctr"/>
            <a:r>
              <a:rPr lang="en-US" sz="4000" dirty="0">
                <a:solidFill>
                  <a:schemeClr val="bg1"/>
                </a:solidFill>
                <a:latin typeface="Arial" panose="020B0604020202020204" pitchFamily="34" charset="0"/>
                <a:cs typeface="Arial" panose="020B0604020202020204" pitchFamily="34" charset="0"/>
              </a:rPr>
              <a:t>55</a:t>
            </a:r>
            <a:r>
              <a:rPr lang="en-US" sz="4000" baseline="30000" dirty="0">
                <a:solidFill>
                  <a:schemeClr val="bg1"/>
                </a:solidFill>
                <a:latin typeface="Arial" panose="020B0604020202020204" pitchFamily="34" charset="0"/>
                <a:cs typeface="Arial" panose="020B0604020202020204" pitchFamily="34" charset="0"/>
              </a:rPr>
              <a:t>th</a:t>
            </a:r>
            <a:r>
              <a:rPr lang="en-US" sz="4000" dirty="0">
                <a:solidFill>
                  <a:schemeClr val="bg1"/>
                </a:solidFill>
                <a:latin typeface="Arial" panose="020B0604020202020204" pitchFamily="34" charset="0"/>
                <a:cs typeface="Arial" panose="020B0604020202020204" pitchFamily="34" charset="0"/>
              </a:rPr>
              <a:t> anniversary this year!</a:t>
            </a:r>
          </a:p>
          <a:p>
            <a:pPr algn="ctr"/>
            <a:endParaRPr lang="en-US" sz="40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TPS Teachers Network</a:t>
            </a:r>
          </a:p>
          <a:p>
            <a:pPr algn="ctr"/>
            <a:r>
              <a:rPr lang="en-US" sz="3200" dirty="0">
                <a:solidFill>
                  <a:schemeClr val="bg1"/>
                </a:solidFill>
                <a:highlight>
                  <a:srgbClr val="80808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https://tpsteachersnetwork.org/album/26099-voting-rights-act-of-1965</a:t>
            </a:r>
            <a:r>
              <a:rPr lang="en-US" sz="3200" dirty="0">
                <a:solidFill>
                  <a:schemeClr val="bg1"/>
                </a:solidFill>
                <a:highlight>
                  <a:srgbClr val="808080"/>
                </a:highligh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008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3B398B88-B85E-5B40-9990-24DBEA3CD285}"/>
              </a:ext>
            </a:extLst>
          </p:cNvPr>
          <p:cNvPicPr>
            <a:picLocks noChangeAspect="1"/>
          </p:cNvPicPr>
          <p:nvPr/>
        </p:nvPicPr>
        <p:blipFill>
          <a:blip r:embed="rId2"/>
          <a:stretch>
            <a:fillRect/>
          </a:stretch>
        </p:blipFill>
        <p:spPr>
          <a:xfrm>
            <a:off x="0" y="23648"/>
            <a:ext cx="7397750" cy="6858000"/>
          </a:xfrm>
          <a:prstGeom prst="rect">
            <a:avLst/>
          </a:prstGeom>
        </p:spPr>
      </p:pic>
      <p:sp>
        <p:nvSpPr>
          <p:cNvPr id="9" name="TextBox 8">
            <a:extLst>
              <a:ext uri="{FF2B5EF4-FFF2-40B4-BE49-F238E27FC236}">
                <a16:creationId xmlns:a16="http://schemas.microsoft.com/office/drawing/2014/main" id="{D25A9241-E2BC-FF4A-8D19-E7D50218A277}"/>
              </a:ext>
            </a:extLst>
          </p:cNvPr>
          <p:cNvSpPr txBox="1"/>
          <p:nvPr/>
        </p:nvSpPr>
        <p:spPr>
          <a:xfrm>
            <a:off x="8232775" y="1791511"/>
            <a:ext cx="3124200" cy="3385542"/>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TPS Teachers Network</a:t>
            </a:r>
          </a:p>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2800" dirty="0">
                <a:solidFill>
                  <a:schemeClr val="bg1"/>
                </a:solidFill>
                <a:highlight>
                  <a:srgbClr val="80808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https://tpsteachersnetwork.org/album/26099-voting-rights-act-of-1965</a:t>
            </a:r>
            <a:r>
              <a:rPr lang="en-US" sz="2800" dirty="0">
                <a:solidFill>
                  <a:schemeClr val="bg1"/>
                </a:solidFill>
                <a:highlight>
                  <a:srgbClr val="808080"/>
                </a:highligh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78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F040EA8-313C-AE46-AF7D-8183E2F12B35}"/>
              </a:ext>
            </a:extLst>
          </p:cNvPr>
          <p:cNvPicPr>
            <a:picLocks noChangeAspect="1"/>
          </p:cNvPicPr>
          <p:nvPr/>
        </p:nvPicPr>
        <p:blipFill>
          <a:blip r:embed="rId2"/>
          <a:stretch>
            <a:fillRect/>
          </a:stretch>
        </p:blipFill>
        <p:spPr>
          <a:xfrm>
            <a:off x="2865086" y="2438400"/>
            <a:ext cx="6461828" cy="3594794"/>
          </a:xfrm>
          <a:prstGeom prst="rect">
            <a:avLst/>
          </a:prstGeom>
        </p:spPr>
      </p:pic>
      <p:pic>
        <p:nvPicPr>
          <p:cNvPr id="6" name="Picture 5">
            <a:extLst>
              <a:ext uri="{FF2B5EF4-FFF2-40B4-BE49-F238E27FC236}">
                <a16:creationId xmlns:a16="http://schemas.microsoft.com/office/drawing/2014/main" id="{5B39C07D-9CD9-2C43-B70B-0E4834D4EF16}"/>
              </a:ext>
            </a:extLst>
          </p:cNvPr>
          <p:cNvPicPr>
            <a:picLocks noChangeAspect="1"/>
          </p:cNvPicPr>
          <p:nvPr/>
        </p:nvPicPr>
        <p:blipFill>
          <a:blip r:embed="rId3"/>
          <a:stretch>
            <a:fillRect/>
          </a:stretch>
        </p:blipFill>
        <p:spPr>
          <a:xfrm>
            <a:off x="1308052" y="2764424"/>
            <a:ext cx="2829591" cy="3810000"/>
          </a:xfrm>
          <a:prstGeom prst="rect">
            <a:avLst/>
          </a:prstGeom>
        </p:spPr>
      </p:pic>
      <p:sp>
        <p:nvSpPr>
          <p:cNvPr id="7" name="TextBox 6">
            <a:extLst>
              <a:ext uri="{FF2B5EF4-FFF2-40B4-BE49-F238E27FC236}">
                <a16:creationId xmlns:a16="http://schemas.microsoft.com/office/drawing/2014/main" id="{9B9067B3-6235-A94D-8494-DC324B318E85}"/>
              </a:ext>
            </a:extLst>
          </p:cNvPr>
          <p:cNvSpPr txBox="1"/>
          <p:nvPr/>
        </p:nvSpPr>
        <p:spPr>
          <a:xfrm>
            <a:off x="685800" y="381000"/>
            <a:ext cx="6934200" cy="138499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 </a:t>
            </a:r>
            <a:r>
              <a:rPr lang="en-US" sz="2800" b="1" dirty="0">
                <a:solidFill>
                  <a:schemeClr val="bg1"/>
                </a:solidFill>
                <a:latin typeface="Arial" panose="020B0604020202020204" pitchFamily="34" charset="0"/>
                <a:cs typeface="Arial" panose="020B0604020202020204" pitchFamily="34" charset="0"/>
              </a:rPr>
              <a:t>FREE, fun, interactive civics game </a:t>
            </a:r>
            <a:r>
              <a:rPr lang="en-US" sz="2800" dirty="0">
                <a:solidFill>
                  <a:schemeClr val="bg1"/>
                </a:solidFill>
                <a:latin typeface="Arial" panose="020B0604020202020204" pitchFamily="34" charset="0"/>
                <a:cs typeface="Arial" panose="020B0604020202020204" pitchFamily="34" charset="0"/>
              </a:rPr>
              <a:t>using primary sources to explore </a:t>
            </a:r>
            <a:r>
              <a:rPr lang="en-US" sz="2800" b="1" dirty="0">
                <a:solidFill>
                  <a:schemeClr val="bg1"/>
                </a:solidFill>
                <a:latin typeface="Arial" panose="020B0604020202020204" pitchFamily="34" charset="0"/>
                <a:cs typeface="Arial" panose="020B0604020202020204" pitchFamily="34" charset="0"/>
              </a:rPr>
              <a:t>how government works</a:t>
            </a:r>
            <a:r>
              <a:rPr lang="en-US" sz="2800" dirty="0">
                <a:solidFill>
                  <a:schemeClr val="bg1"/>
                </a:solidFill>
                <a:latin typeface="Arial" panose="020B0604020202020204" pitchFamily="34" charset="0"/>
                <a:cs typeface="Arial" panose="020B0604020202020204" pitchFamily="34" charset="0"/>
              </a:rPr>
              <a:t>.</a:t>
            </a:r>
          </a:p>
        </p:txBody>
      </p:sp>
      <p:pic>
        <p:nvPicPr>
          <p:cNvPr id="11" name="Picture 10" descr="A picture containing shirt&#10;&#10;Description automatically generated">
            <a:extLst>
              <a:ext uri="{FF2B5EF4-FFF2-40B4-BE49-F238E27FC236}">
                <a16:creationId xmlns:a16="http://schemas.microsoft.com/office/drawing/2014/main" id="{8EA62573-7B96-5E40-A39D-4CB5302561E3}"/>
              </a:ext>
            </a:extLst>
          </p:cNvPr>
          <p:cNvPicPr>
            <a:picLocks noChangeAspect="1"/>
          </p:cNvPicPr>
          <p:nvPr/>
        </p:nvPicPr>
        <p:blipFill>
          <a:blip r:embed="rId4"/>
          <a:stretch>
            <a:fillRect/>
          </a:stretch>
        </p:blipFill>
        <p:spPr>
          <a:xfrm>
            <a:off x="8305800" y="2428833"/>
            <a:ext cx="2306073" cy="4145591"/>
          </a:xfrm>
          <a:prstGeom prst="rect">
            <a:avLst/>
          </a:prstGeom>
        </p:spPr>
      </p:pic>
      <p:sp>
        <p:nvSpPr>
          <p:cNvPr id="12" name="TextBox 11">
            <a:extLst>
              <a:ext uri="{FF2B5EF4-FFF2-40B4-BE49-F238E27FC236}">
                <a16:creationId xmlns:a16="http://schemas.microsoft.com/office/drawing/2014/main" id="{050A340E-8B7A-7341-904F-A58B9CBE1934}"/>
              </a:ext>
            </a:extLst>
          </p:cNvPr>
          <p:cNvSpPr txBox="1"/>
          <p:nvPr/>
        </p:nvSpPr>
        <p:spPr>
          <a:xfrm>
            <a:off x="7467600" y="465150"/>
            <a:ext cx="4335676" cy="1815882"/>
          </a:xfrm>
          <a:prstGeom prst="rect">
            <a:avLst/>
          </a:prstGeom>
          <a:noFill/>
        </p:spPr>
        <p:txBody>
          <a:bodyPr wrap="square" rtlCol="0">
            <a:spAutoFit/>
          </a:bodyPr>
          <a:lstStyle/>
          <a:p>
            <a:pPr marL="285750" indent="-285750">
              <a:buFont typeface="Wingdings" pitchFamily="2" charset="2"/>
              <a:buChar char="ü"/>
            </a:pPr>
            <a:r>
              <a:rPr lang="en-US" sz="1600" b="1" dirty="0">
                <a:solidFill>
                  <a:schemeClr val="bg1"/>
                </a:solidFill>
                <a:latin typeface="Arial" panose="020B0604020202020204" pitchFamily="34" charset="0"/>
                <a:cs typeface="Arial" panose="020B0604020202020204" pitchFamily="34" charset="0"/>
              </a:rPr>
              <a:t>FORMATTED </a:t>
            </a:r>
            <a:r>
              <a:rPr lang="en-US" sz="1600" dirty="0">
                <a:solidFill>
                  <a:schemeClr val="bg1"/>
                </a:solidFill>
                <a:latin typeface="Arial" panose="020B0604020202020204" pitchFamily="34" charset="0"/>
                <a:cs typeface="Arial" panose="020B0604020202020204" pitchFamily="34" charset="0"/>
              </a:rPr>
              <a:t>for Chromebooks, computers, tablets and mobile devices</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t>
            </a:r>
          </a:p>
          <a:p>
            <a:pPr marL="285750" indent="-285750">
              <a:buFont typeface="Wingdings" pitchFamily="2" charset="2"/>
              <a:buChar char="ü"/>
            </a:pPr>
            <a:r>
              <a:rPr lang="en-US" sz="1600" b="1" dirty="0">
                <a:solidFill>
                  <a:schemeClr val="bg1"/>
                </a:solidFill>
                <a:latin typeface="Arial" panose="020B0604020202020204" pitchFamily="34" charset="0"/>
                <a:cs typeface="Arial" panose="020B0604020202020204" pitchFamily="34" charset="0"/>
              </a:rPr>
              <a:t>TARGETED </a:t>
            </a:r>
            <a:r>
              <a:rPr lang="en-US" sz="1600" dirty="0">
                <a:solidFill>
                  <a:schemeClr val="bg1"/>
                </a:solidFill>
                <a:latin typeface="Arial" panose="020B0604020202020204" pitchFamily="34" charset="0"/>
                <a:cs typeface="Arial" panose="020B0604020202020204" pitchFamily="34" charset="0"/>
              </a:rPr>
              <a:t>for grades 6 through 12</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t>
            </a:r>
          </a:p>
          <a:p>
            <a:pPr marL="285750" indent="-285750">
              <a:buFont typeface="Wingdings" pitchFamily="2" charset="2"/>
              <a:buChar char="ü"/>
            </a:pPr>
            <a:r>
              <a:rPr lang="en-US" sz="1600" b="1" dirty="0">
                <a:solidFill>
                  <a:schemeClr val="bg1"/>
                </a:solidFill>
                <a:latin typeface="Arial" panose="020B0604020202020204" pitchFamily="34" charset="0"/>
                <a:cs typeface="Arial" panose="020B0604020202020204" pitchFamily="34" charset="0"/>
              </a:rPr>
              <a:t>DESIGNED </a:t>
            </a:r>
            <a:r>
              <a:rPr lang="en-US" sz="1600" dirty="0">
                <a:solidFill>
                  <a:schemeClr val="bg1"/>
                </a:solidFill>
                <a:latin typeface="Arial" panose="020B0604020202020204" pitchFamily="34" charset="0"/>
                <a:cs typeface="Arial" panose="020B0604020202020204" pitchFamily="34" charset="0"/>
              </a:rPr>
              <a:t>with Library of Congress sources using inquiry-based analysis</a:t>
            </a:r>
          </a:p>
        </p:txBody>
      </p:sp>
    </p:spTree>
    <p:extLst>
      <p:ext uri="{BB962C8B-B14F-4D97-AF65-F5344CB8AC3E}">
        <p14:creationId xmlns:p14="http://schemas.microsoft.com/office/powerpoint/2010/main" val="3919374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DEE67BF7-3D48-D346-9690-A8BE6AD0F0B6}"/>
              </a:ext>
            </a:extLst>
          </p:cNvPr>
          <p:cNvPicPr>
            <a:picLocks noChangeAspect="1"/>
          </p:cNvPicPr>
          <p:nvPr/>
        </p:nvPicPr>
        <p:blipFill>
          <a:blip r:embed="rId2"/>
          <a:stretch>
            <a:fillRect/>
          </a:stretch>
        </p:blipFill>
        <p:spPr>
          <a:xfrm>
            <a:off x="1668860" y="218485"/>
            <a:ext cx="8854279" cy="5867400"/>
          </a:xfrm>
          <a:prstGeom prst="rect">
            <a:avLst/>
          </a:prstGeom>
        </p:spPr>
      </p:pic>
      <p:sp>
        <p:nvSpPr>
          <p:cNvPr id="9" name="TextBox 8">
            <a:extLst>
              <a:ext uri="{FF2B5EF4-FFF2-40B4-BE49-F238E27FC236}">
                <a16:creationId xmlns:a16="http://schemas.microsoft.com/office/drawing/2014/main" id="{93C6B431-00E2-3B4C-A9B0-EC0E5130208B}"/>
              </a:ext>
            </a:extLst>
          </p:cNvPr>
          <p:cNvSpPr txBox="1"/>
          <p:nvPr/>
        </p:nvSpPr>
        <p:spPr>
          <a:xfrm>
            <a:off x="1479993" y="6201327"/>
            <a:ext cx="9232014" cy="523220"/>
          </a:xfrm>
          <a:prstGeom prst="rect">
            <a:avLst/>
          </a:prstGeom>
          <a:noFill/>
        </p:spPr>
        <p:txBody>
          <a:bodyPr wrap="square" rtlCol="0">
            <a:spAutoFit/>
          </a:bodyPr>
          <a:lstStyle/>
          <a:p>
            <a:pPr algn="ctr"/>
            <a:r>
              <a:rPr lang="en-US" sz="2800" dirty="0">
                <a:solidFill>
                  <a:schemeClr val="bg1"/>
                </a:solidFill>
                <a:highlight>
                  <a:srgbClr val="808080"/>
                </a:highlight>
                <a:latin typeface="Arial" panose="020B0604020202020204" pitchFamily="34" charset="0"/>
                <a:cs typeface="Arial" panose="020B0604020202020204" pitchFamily="34" charset="0"/>
              </a:rPr>
              <a:t>http://</a:t>
            </a:r>
            <a:r>
              <a:rPr lang="en-US" sz="2800" dirty="0" err="1">
                <a:solidFill>
                  <a:schemeClr val="bg1"/>
                </a:solidFill>
                <a:highlight>
                  <a:srgbClr val="808080"/>
                </a:highlight>
                <a:latin typeface="Arial" panose="020B0604020202020204" pitchFamily="34" charset="0"/>
                <a:cs typeface="Arial" panose="020B0604020202020204" pitchFamily="34" charset="0"/>
              </a:rPr>
              <a:t>www.loc.gov</a:t>
            </a:r>
            <a:r>
              <a:rPr lang="en-US" sz="2800" dirty="0">
                <a:solidFill>
                  <a:schemeClr val="bg1"/>
                </a:solidFill>
                <a:highlight>
                  <a:srgbClr val="808080"/>
                </a:highlight>
                <a:latin typeface="Arial" panose="020B0604020202020204" pitchFamily="34" charset="0"/>
                <a:cs typeface="Arial" panose="020B0604020202020204" pitchFamily="34" charset="0"/>
              </a:rPr>
              <a:t>/teachers/primary-source-analysis-tool/</a:t>
            </a:r>
          </a:p>
        </p:txBody>
      </p:sp>
    </p:spTree>
    <p:extLst>
      <p:ext uri="{BB962C8B-B14F-4D97-AF65-F5344CB8AC3E}">
        <p14:creationId xmlns:p14="http://schemas.microsoft.com/office/powerpoint/2010/main" val="130977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F172DDEA-2BB1-CB45-A712-6B1D1CC519E7}"/>
              </a:ext>
            </a:extLst>
          </p:cNvPr>
          <p:cNvPicPr>
            <a:picLocks noChangeAspect="1"/>
          </p:cNvPicPr>
          <p:nvPr/>
        </p:nvPicPr>
        <p:blipFill>
          <a:blip r:embed="rId2"/>
          <a:stretch>
            <a:fillRect/>
          </a:stretch>
        </p:blipFill>
        <p:spPr>
          <a:xfrm>
            <a:off x="3962400" y="494238"/>
            <a:ext cx="7871040" cy="5054600"/>
          </a:xfrm>
          <a:prstGeom prst="rect">
            <a:avLst/>
          </a:prstGeom>
        </p:spPr>
      </p:pic>
      <p:sp>
        <p:nvSpPr>
          <p:cNvPr id="9" name="TextBox 8">
            <a:extLst>
              <a:ext uri="{FF2B5EF4-FFF2-40B4-BE49-F238E27FC236}">
                <a16:creationId xmlns:a16="http://schemas.microsoft.com/office/drawing/2014/main" id="{8A37E8CB-30D1-FC42-ACB5-8008DD07C37C}"/>
              </a:ext>
            </a:extLst>
          </p:cNvPr>
          <p:cNvSpPr txBox="1"/>
          <p:nvPr/>
        </p:nvSpPr>
        <p:spPr>
          <a:xfrm>
            <a:off x="457200" y="2482929"/>
            <a:ext cx="3146640" cy="1077218"/>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Shelby County v. Holder (2013)</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0331031-ACBF-D541-BF1C-0428664DDAB4}"/>
              </a:ext>
            </a:extLst>
          </p:cNvPr>
          <p:cNvSpPr txBox="1"/>
          <p:nvPr/>
        </p:nvSpPr>
        <p:spPr>
          <a:xfrm>
            <a:off x="432262" y="6102152"/>
            <a:ext cx="11319641"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Shelby County v. Holder (2013) </a:t>
            </a:r>
            <a:r>
              <a:rPr lang="en-US" sz="2400" dirty="0">
                <a:solidFill>
                  <a:schemeClr val="bg1"/>
                </a:solidFill>
                <a:highlight>
                  <a:srgbClr val="80808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https://www.oyez.org/cases/2012/12-96</a:t>
            </a:r>
            <a:r>
              <a:rPr lang="en-US" sz="2400" dirty="0">
                <a:solidFill>
                  <a:schemeClr val="bg1"/>
                </a:solidFill>
                <a:highlight>
                  <a:srgbClr val="808080"/>
                </a:highligh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9339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EA69F-435D-D347-850F-2A1C5648F927}"/>
              </a:ext>
            </a:extLst>
          </p:cNvPr>
          <p:cNvSpPr/>
          <p:nvPr/>
        </p:nvSpPr>
        <p:spPr>
          <a:xfrm>
            <a:off x="685800" y="3224808"/>
            <a:ext cx="3733800" cy="2490192"/>
          </a:xfrm>
          <a:prstGeom prst="rect">
            <a:avLst/>
          </a:prstGeom>
        </p:spPr>
        <p:txBody>
          <a:bodyPr wrap="square">
            <a:spAutoFit/>
          </a:bodyPr>
          <a:lstStyle/>
          <a:p>
            <a:pPr indent="-228600">
              <a:lnSpc>
                <a:spcPct val="90000"/>
              </a:lnSpc>
              <a:spcAft>
                <a:spcPts val="600"/>
              </a:spcAft>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dirty="0">
                <a:solidFill>
                  <a:schemeClr val="bg1"/>
                </a:solidFill>
                <a:latin typeface="Arial" panose="020B0604020202020204" pitchFamily="34" charset="0"/>
                <a:cs typeface="Arial" panose="020B0604020202020204" pitchFamily="34" charset="0"/>
              </a:rPr>
              <a:t>Indiana daily times. [volume] (Indianapolis [Ind.]), 18 Aug. 1920. </a:t>
            </a:r>
            <a:r>
              <a:rPr lang="en-US" b="1" dirty="0">
                <a:solidFill>
                  <a:schemeClr val="bg1"/>
                </a:solidFill>
                <a:latin typeface="Arial" panose="020B0604020202020204" pitchFamily="34" charset="0"/>
                <a:cs typeface="Arial" panose="020B0604020202020204" pitchFamily="34" charset="0"/>
              </a:rPr>
              <a:t>Chronicling America: Historic American Newspapers. Lib. of Congress.</a:t>
            </a:r>
          </a:p>
          <a:p>
            <a:pPr>
              <a:lnSpc>
                <a:spcPct val="90000"/>
              </a:lnSpc>
              <a:spcAft>
                <a:spcPts val="600"/>
              </a:spcAft>
            </a:pPr>
            <a:r>
              <a:rPr lang="en-US" dirty="0">
                <a:solidFill>
                  <a:schemeClr val="bg1"/>
                </a:solidFill>
                <a:highlight>
                  <a:srgbClr val="80808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https://chroniclingamerica.loc.gov/lccn/sn85047611/1920-08-18/ed-1/seq-1/</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pic>
        <p:nvPicPr>
          <p:cNvPr id="9" name="Picture 8" descr="A close up of a newspaper&#10;&#10;Description automatically generated">
            <a:extLst>
              <a:ext uri="{FF2B5EF4-FFF2-40B4-BE49-F238E27FC236}">
                <a16:creationId xmlns:a16="http://schemas.microsoft.com/office/drawing/2014/main" id="{90F45E87-BFCC-1A4E-96C1-E0D962591636}"/>
              </a:ext>
            </a:extLst>
          </p:cNvPr>
          <p:cNvPicPr>
            <a:picLocks noChangeAspect="1"/>
          </p:cNvPicPr>
          <p:nvPr/>
        </p:nvPicPr>
        <p:blipFill rotWithShape="1">
          <a:blip r:embed="rId3"/>
          <a:srcRect b="6076"/>
          <a:stretch/>
        </p:blipFill>
        <p:spPr>
          <a:xfrm>
            <a:off x="4933604" y="1981200"/>
            <a:ext cx="5923964" cy="4395567"/>
          </a:xfrm>
          <a:prstGeom prst="rect">
            <a:avLst/>
          </a:prstGeom>
        </p:spPr>
      </p:pic>
      <p:pic>
        <p:nvPicPr>
          <p:cNvPr id="20" name="Picture 19" descr="A picture containing food&#10;&#10;Description automatically generated">
            <a:extLst>
              <a:ext uri="{FF2B5EF4-FFF2-40B4-BE49-F238E27FC236}">
                <a16:creationId xmlns:a16="http://schemas.microsoft.com/office/drawing/2014/main" id="{957D2F87-290C-854A-8097-BA5BEA94B71E}"/>
              </a:ext>
            </a:extLst>
          </p:cNvPr>
          <p:cNvPicPr>
            <a:picLocks noChangeAspect="1"/>
          </p:cNvPicPr>
          <p:nvPr/>
        </p:nvPicPr>
        <p:blipFill>
          <a:blip r:embed="rId4"/>
          <a:stretch>
            <a:fillRect/>
          </a:stretch>
        </p:blipFill>
        <p:spPr>
          <a:xfrm>
            <a:off x="742950" y="18011"/>
            <a:ext cx="10706100" cy="2895975"/>
          </a:xfrm>
          <a:prstGeom prst="rect">
            <a:avLst/>
          </a:prstGeom>
        </p:spPr>
      </p:pic>
    </p:spTree>
    <p:extLst>
      <p:ext uri="{BB962C8B-B14F-4D97-AF65-F5344CB8AC3E}">
        <p14:creationId xmlns:p14="http://schemas.microsoft.com/office/powerpoint/2010/main" val="25480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19EB1C-1D9A-6C45-9EA5-F82C389FCC2D}"/>
              </a:ext>
            </a:extLst>
          </p:cNvPr>
          <p:cNvSpPr txBox="1"/>
          <p:nvPr/>
        </p:nvSpPr>
        <p:spPr>
          <a:xfrm>
            <a:off x="1479992" y="304800"/>
            <a:ext cx="9232014"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Women’s Suffrage Resources</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994D172-88E5-354F-9E40-B11F5F513A6D}"/>
              </a:ext>
            </a:extLst>
          </p:cNvPr>
          <p:cNvSpPr txBox="1"/>
          <p:nvPr/>
        </p:nvSpPr>
        <p:spPr>
          <a:xfrm>
            <a:off x="515663" y="1540074"/>
            <a:ext cx="11160673" cy="5262979"/>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Shall Not Be Denied Women Fight for the Vote (LOC Exhibit)</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highlight>
                  <a:srgbClr val="80808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https://www.loc.gov/exhibitions/women-fight-for-the-vote/about-this-exhibition/</a:t>
            </a: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Elizabeth Cady Stanton Papers </a:t>
            </a:r>
            <a:r>
              <a:rPr lang="en-US" sz="1600" dirty="0">
                <a:solidFill>
                  <a:schemeClr val="bg1"/>
                </a:solidFill>
                <a:highlight>
                  <a:srgbClr val="80808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https://www.loc.gov/collections/elizabeth-cady-stanton-papers/about-this-collection/</a:t>
            </a: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Women's Suffrage </a:t>
            </a:r>
            <a:r>
              <a:rPr lang="en-US" sz="1600" dirty="0">
                <a:solidFill>
                  <a:schemeClr val="bg1"/>
                </a:solidFill>
                <a:highlight>
                  <a:srgbClr val="808080"/>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http://www.loc.gov/teachers/classroommaterials/primarysourcesets/womens-suffrage/</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Votes for Women: The Struggle for Women's Suffrage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Selected Images From the Collections of the Library of Congress</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highlight>
                  <a:srgbClr val="80808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http://www.loc.gov/rr/print/list/076_vfw.html</a:t>
            </a:r>
            <a:endParaRPr lang="en-US" sz="1600" dirty="0">
              <a:solidFill>
                <a:schemeClr val="bg1"/>
              </a:solidFill>
              <a:highlight>
                <a:srgbClr val="808080"/>
              </a:highlight>
              <a:latin typeface="Arial" panose="020B0604020202020204" pitchFamily="34" charset="0"/>
              <a:cs typeface="Arial" panose="020B0604020202020204" pitchFamily="34" charset="0"/>
            </a:endParaRPr>
          </a:p>
          <a:p>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FILM, VIDEO: Selma, the Voting Rights Act &amp; Reel History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highlight>
                  <a:srgbClr val="80808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https://www.loc.gov/exhibitions/women-fight-for-the-vote/about-this-exhibition/</a:t>
            </a:r>
            <a:r>
              <a:rPr lang="en-US" sz="1600" dirty="0">
                <a:solidFill>
                  <a:schemeClr val="bg1"/>
                </a:solidFill>
                <a:highlight>
                  <a:srgbClr val="808080"/>
                </a:highlight>
                <a:latin typeface="Arial" panose="020B0604020202020204" pitchFamily="34" charset="0"/>
                <a:cs typeface="Arial" panose="020B0604020202020204" pitchFamily="34" charset="0"/>
              </a:rPr>
              <a:t> </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19th Amendment Primary Source Document </a:t>
            </a:r>
            <a:r>
              <a:rPr lang="en-US" sz="1600" dirty="0">
                <a:solidFill>
                  <a:schemeClr val="bg1"/>
                </a:solidFill>
                <a:highlight>
                  <a:srgbClr val="808080"/>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https://www.ourdocuments.gov/doc.php?flash=false&amp;doc=100&amp;page=transcript</a:t>
            </a:r>
            <a:r>
              <a:rPr lang="en-US" sz="1600" dirty="0">
                <a:solidFill>
                  <a:schemeClr val="bg1"/>
                </a:solidFill>
                <a:highlight>
                  <a:srgbClr val="808080"/>
                </a:highlight>
                <a:latin typeface="Arial" panose="020B0604020202020204" pitchFamily="34" charset="0"/>
                <a:cs typeface="Arial" panose="020B0604020202020204" pitchFamily="34" charset="0"/>
              </a:rPr>
              <a:t> </a:t>
            </a: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Rightfully Hers: American Women and the Vote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highlight>
                  <a:srgbClr val="808080"/>
                </a:highligh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https://museum.archives.gov/rightfully-hers</a:t>
            </a:r>
            <a:endParaRPr lang="en-US" sz="1600" dirty="0">
              <a:solidFill>
                <a:schemeClr val="bg1"/>
              </a:solidFill>
              <a:highlight>
                <a:srgbClr val="808080"/>
              </a:highlight>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729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ED3A0A-4359-F34F-AC58-42457AA05884}"/>
              </a:ext>
            </a:extLst>
          </p:cNvPr>
          <p:cNvSpPr/>
          <p:nvPr/>
        </p:nvSpPr>
        <p:spPr>
          <a:xfrm>
            <a:off x="0" y="0"/>
            <a:ext cx="12192000" cy="6858000"/>
          </a:xfrm>
          <a:prstGeom prst="rect">
            <a:avLst/>
          </a:prstGeom>
          <a:solidFill>
            <a:srgbClr val="0069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TextBox 3">
            <a:extLst>
              <a:ext uri="{FF2B5EF4-FFF2-40B4-BE49-F238E27FC236}">
                <a16:creationId xmlns:a16="http://schemas.microsoft.com/office/drawing/2014/main" id="{967231E6-C0B0-1D41-BF08-C89A6F5CA8C2}"/>
              </a:ext>
            </a:extLst>
          </p:cNvPr>
          <p:cNvSpPr txBox="1"/>
          <p:nvPr/>
        </p:nvSpPr>
        <p:spPr>
          <a:xfrm>
            <a:off x="1479993" y="2667000"/>
            <a:ext cx="9232014" cy="1323439"/>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LARRY DORENKAMP</a:t>
            </a:r>
          </a:p>
          <a:p>
            <a:pPr algn="ctr"/>
            <a:r>
              <a:rPr lang="en-US" dirty="0">
                <a:solidFill>
                  <a:schemeClr val="bg1"/>
                </a:solidFill>
                <a:latin typeface="Arial" panose="020B0604020202020204" pitchFamily="34" charset="0"/>
                <a:cs typeface="Arial" panose="020B0604020202020204" pitchFamily="34" charset="0"/>
              </a:rPr>
              <a:t>North Hills Middle School</a:t>
            </a:r>
          </a:p>
          <a:p>
            <a:pPr algn="ctr"/>
            <a:r>
              <a:rPr lang="en-US" dirty="0">
                <a:solidFill>
                  <a:schemeClr val="bg1"/>
                </a:solidFill>
                <a:latin typeface="Arial" panose="020B0604020202020204" pitchFamily="34" charset="0"/>
                <a:cs typeface="Arial" panose="020B0604020202020204" pitchFamily="34" charset="0"/>
              </a:rPr>
              <a:t>Pennsylvania</a:t>
            </a:r>
          </a:p>
        </p:txBody>
      </p:sp>
    </p:spTree>
    <p:extLst>
      <p:ext uri="{BB962C8B-B14F-4D97-AF65-F5344CB8AC3E}">
        <p14:creationId xmlns:p14="http://schemas.microsoft.com/office/powerpoint/2010/main" val="382796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5DD961-8270-5847-A4DD-55402A131BB9}"/>
              </a:ext>
            </a:extLst>
          </p:cNvPr>
          <p:cNvPicPr>
            <a:picLocks noChangeAspect="1"/>
          </p:cNvPicPr>
          <p:nvPr/>
        </p:nvPicPr>
        <p:blipFill>
          <a:blip r:embed="rId2"/>
          <a:srcRect/>
          <a:stretch/>
        </p:blipFill>
        <p:spPr>
          <a:xfrm>
            <a:off x="2057400" y="433045"/>
            <a:ext cx="8077200" cy="5991909"/>
          </a:xfrm>
          <a:prstGeom prst="rect">
            <a:avLst/>
          </a:prstGeom>
        </p:spPr>
      </p:pic>
    </p:spTree>
    <p:extLst>
      <p:ext uri="{BB962C8B-B14F-4D97-AF65-F5344CB8AC3E}">
        <p14:creationId xmlns:p14="http://schemas.microsoft.com/office/powerpoint/2010/main" val="3627841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5DD961-8270-5847-A4DD-55402A131BB9}"/>
              </a:ext>
            </a:extLst>
          </p:cNvPr>
          <p:cNvPicPr>
            <a:picLocks noChangeAspect="1"/>
          </p:cNvPicPr>
          <p:nvPr/>
        </p:nvPicPr>
        <p:blipFill>
          <a:blip r:embed="rId2"/>
          <a:srcRect/>
          <a:stretch/>
        </p:blipFill>
        <p:spPr>
          <a:xfrm>
            <a:off x="2066237" y="400050"/>
            <a:ext cx="8059525" cy="6057900"/>
          </a:xfrm>
          <a:prstGeom prst="rect">
            <a:avLst/>
          </a:prstGeom>
        </p:spPr>
      </p:pic>
    </p:spTree>
    <p:extLst>
      <p:ext uri="{BB962C8B-B14F-4D97-AF65-F5344CB8AC3E}">
        <p14:creationId xmlns:p14="http://schemas.microsoft.com/office/powerpoint/2010/main" val="2508599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C5DD961-8270-5847-A4DD-55402A131BB9}"/>
              </a:ext>
            </a:extLst>
          </p:cNvPr>
          <p:cNvPicPr>
            <a:picLocks noChangeAspect="1"/>
          </p:cNvPicPr>
          <p:nvPr/>
        </p:nvPicPr>
        <p:blipFill>
          <a:blip r:embed="rId2"/>
          <a:stretch>
            <a:fillRect/>
          </a:stretch>
        </p:blipFill>
        <p:spPr>
          <a:xfrm>
            <a:off x="2057400" y="400050"/>
            <a:ext cx="8077200" cy="6057900"/>
          </a:xfrm>
          <a:prstGeom prst="rect">
            <a:avLst/>
          </a:prstGeom>
        </p:spPr>
      </p:pic>
    </p:spTree>
    <p:extLst>
      <p:ext uri="{BB962C8B-B14F-4D97-AF65-F5344CB8AC3E}">
        <p14:creationId xmlns:p14="http://schemas.microsoft.com/office/powerpoint/2010/main" val="2171477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0" y="1630362"/>
            <a:ext cx="6172200" cy="4629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4">
            <a:extLst>
              <a:ext uri="{FF2B5EF4-FFF2-40B4-BE49-F238E27FC236}">
                <a16:creationId xmlns:a16="http://schemas.microsoft.com/office/drawing/2014/main" id="{072D83E3-D88C-9649-B77C-CFD1808277E7}"/>
              </a:ext>
            </a:extLst>
          </p:cNvPr>
          <p:cNvSpPr>
            <a:spLocks noGrp="1"/>
          </p:cNvSpPr>
          <p:nvPr>
            <p:ph type="title"/>
          </p:nvPr>
        </p:nvSpPr>
        <p:spPr>
          <a:xfrm>
            <a:off x="991394" y="368902"/>
            <a:ext cx="10209212" cy="652462"/>
          </a:xfrm>
        </p:spPr>
        <p:txBody>
          <a:bodyPr>
            <a:noAutofit/>
          </a:bodyPr>
          <a:lstStyle/>
          <a:p>
            <a:pPr algn="ctr"/>
            <a:r>
              <a:rPr lang="en-US" sz="3600" b="1" dirty="0">
                <a:solidFill>
                  <a:schemeClr val="bg1"/>
                </a:solidFill>
                <a:latin typeface="Arial" panose="020B0604020202020204" pitchFamily="34" charset="0"/>
                <a:cs typeface="Arial" panose="020B0604020202020204" pitchFamily="34" charset="0"/>
              </a:rPr>
              <a:t>Accessible on Multiple Platforms</a:t>
            </a:r>
          </a:p>
        </p:txBody>
      </p:sp>
      <p:sp>
        <p:nvSpPr>
          <p:cNvPr id="13" name="Text Placeholder 6">
            <a:extLst>
              <a:ext uri="{FF2B5EF4-FFF2-40B4-BE49-F238E27FC236}">
                <a16:creationId xmlns:a16="http://schemas.microsoft.com/office/drawing/2014/main" id="{3A01723A-CC8F-504B-B355-2D27FFCAE223}"/>
              </a:ext>
            </a:extLst>
          </p:cNvPr>
          <p:cNvSpPr>
            <a:spLocks noGrp="1"/>
          </p:cNvSpPr>
          <p:nvPr>
            <p:ph type="body" sz="half" idx="2"/>
          </p:nvPr>
        </p:nvSpPr>
        <p:spPr>
          <a:xfrm>
            <a:off x="685800" y="1565274"/>
            <a:ext cx="4419600" cy="4759326"/>
          </a:xfrm>
        </p:spPr>
        <p:txBody>
          <a:bodyPr>
            <a:normAutofit/>
          </a:bodyPr>
          <a:lstStyle/>
          <a:p>
            <a:r>
              <a:rPr lang="en-US" b="1" dirty="0">
                <a:solidFill>
                  <a:schemeClr val="bg1"/>
                </a:solidFill>
                <a:latin typeface="Arial" panose="020B0604020202020204" pitchFamily="34" charset="0"/>
                <a:cs typeface="Arial" panose="020B0604020202020204" pitchFamily="34" charset="0"/>
              </a:rPr>
              <a:t>Students can download onto smart phone or iPads. After initial download</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No internet is needed once downloaded</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No data is needed</a:t>
            </a:r>
          </a:p>
          <a:p>
            <a:pPr marL="285750" indent="-285750">
              <a:buFont typeface="Arial" panose="020B0604020202020204" pitchFamily="34" charset="0"/>
              <a:buChar char="•"/>
            </a:pPr>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Also available through the Web</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Laptops</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Desktops</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Chromebooks</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Teachers can lead sessions through Zoom or other virtual classroom technology</a:t>
            </a:r>
          </a:p>
          <a:p>
            <a:pPr marL="742950" lvl="1"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5191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81819" y="353610"/>
            <a:ext cx="11028361" cy="664380"/>
          </a:xfrm>
        </p:spPr>
        <p:txBody>
          <a:bodyPr>
            <a:noAutofit/>
          </a:bodyPr>
          <a:lstStyle/>
          <a:p>
            <a:pPr algn="ctr"/>
            <a:r>
              <a:rPr lang="en-US" sz="3600" b="1" dirty="0">
                <a:solidFill>
                  <a:schemeClr val="bg1"/>
                </a:solidFill>
                <a:latin typeface="Arial" panose="020B0604020202020204" pitchFamily="34" charset="0"/>
                <a:cs typeface="Arial" panose="020B0604020202020204" pitchFamily="34" charset="0"/>
              </a:rPr>
              <a:t>Adaptable for Learners at All Grade/Ability Level</a:t>
            </a:r>
          </a:p>
        </p:txBody>
      </p:sp>
      <p:sp>
        <p:nvSpPr>
          <p:cNvPr id="7" name="Text Placeholder 6"/>
          <p:cNvSpPr>
            <a:spLocks noGrp="1"/>
          </p:cNvSpPr>
          <p:nvPr>
            <p:ph type="body" sz="half" idx="2"/>
          </p:nvPr>
        </p:nvSpPr>
        <p:spPr>
          <a:xfrm>
            <a:off x="609600" y="1371600"/>
            <a:ext cx="4495800" cy="5029200"/>
          </a:xfrm>
        </p:spPr>
        <p:txBody>
          <a:bodyPr>
            <a:normAutofit/>
          </a:bodyPr>
          <a:lstStyle/>
          <a:p>
            <a:r>
              <a:rPr lang="en-US" b="1" dirty="0">
                <a:solidFill>
                  <a:schemeClr val="bg1"/>
                </a:solidFill>
                <a:latin typeface="Arial" panose="020B0604020202020204" pitchFamily="34" charset="0"/>
                <a:cs typeface="Arial" panose="020B0604020202020204" pitchFamily="34" charset="0"/>
              </a:rPr>
              <a:t>Each unit has a variety of primary sources that can be modified or extended for any ability level or grade</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Maps</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Text</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Photographs</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Political cartoons</a:t>
            </a:r>
          </a:p>
          <a:p>
            <a:pPr marL="285750" indent="-285750">
              <a:buFont typeface="Wingdings" pitchFamily="2" charset="2"/>
              <a:buChar char="ü"/>
            </a:pPr>
            <a:r>
              <a:rPr lang="en-US" dirty="0">
                <a:solidFill>
                  <a:schemeClr val="bg1"/>
                </a:solidFill>
                <a:latin typeface="Arial" panose="020B0604020202020204" pitchFamily="34" charset="0"/>
                <a:cs typeface="Arial" panose="020B0604020202020204" pitchFamily="34" charset="0"/>
              </a:rPr>
              <a:t>Charts</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Videos are closed-captioned </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Keywords are hyperlinked to a glossary</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Need help correlating to your state standards? Let us know and we can help!</a:t>
            </a:r>
          </a:p>
        </p:txBody>
      </p:sp>
      <p:pic>
        <p:nvPicPr>
          <p:cNvPr id="3" name="Content Placeholder 2"/>
          <p:cNvPicPr>
            <a:picLocks noGrp="1" noChangeAspect="1"/>
          </p:cNvPicPr>
          <p:nvPr>
            <p:ph idx="1"/>
          </p:nvPr>
        </p:nvPicPr>
        <p:blipFill rotWithShape="1">
          <a:blip r:embed="rId3"/>
          <a:srcRect t="22814" r="22814"/>
          <a:stretch/>
        </p:blipFill>
        <p:spPr>
          <a:xfrm>
            <a:off x="5562600" y="1631555"/>
            <a:ext cx="5999161" cy="4499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083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4398F-1DD1-FF4A-9B37-1CB954A6651F}"/>
              </a:ext>
            </a:extLst>
          </p:cNvPr>
          <p:cNvSpPr/>
          <p:nvPr/>
        </p:nvSpPr>
        <p:spPr>
          <a:xfrm>
            <a:off x="642319" y="400883"/>
            <a:ext cx="6096000" cy="4247317"/>
          </a:xfrm>
          <a:prstGeom prst="rect">
            <a:avLst/>
          </a:prstGeom>
        </p:spPr>
        <p:txBody>
          <a:bodyPr wrap="square">
            <a:spAutoFit/>
          </a:bodyPr>
          <a:lstStyle/>
          <a:p>
            <a:r>
              <a:rPr lang="en-US" b="1" dirty="0">
                <a:solidFill>
                  <a:srgbClr val="FFC000"/>
                </a:solidFill>
                <a:effectLst/>
                <a:latin typeface="Helvetica" pitchFamily="2" charset="0"/>
              </a:rPr>
              <a:t>Uses inquiry-based analysis with:</a:t>
            </a:r>
          </a:p>
          <a:p>
            <a:pPr marL="285750" indent="-285750">
              <a:buFont typeface="Wingdings" pitchFamily="2" charset="2"/>
              <a:buChar char="ü"/>
            </a:pPr>
            <a:r>
              <a:rPr lang="en-US" dirty="0">
                <a:solidFill>
                  <a:schemeClr val="bg1"/>
                </a:solidFill>
                <a:effectLst/>
                <a:latin typeface="Helvetica" pitchFamily="2" charset="0"/>
              </a:rPr>
              <a:t>Library of Congress Primary Sources</a:t>
            </a:r>
          </a:p>
          <a:p>
            <a:pPr marL="285750" indent="-285750">
              <a:buFont typeface="Wingdings" pitchFamily="2" charset="2"/>
              <a:buChar char="ü"/>
            </a:pPr>
            <a:r>
              <a:rPr lang="en-US" dirty="0">
                <a:solidFill>
                  <a:schemeClr val="bg1"/>
                </a:solidFill>
                <a:effectLst/>
                <a:latin typeface="Helvetica" pitchFamily="2" charset="0"/>
              </a:rPr>
              <a:t>Interactive Skill Builders</a:t>
            </a:r>
          </a:p>
          <a:p>
            <a:pPr marL="285750" indent="-285750">
              <a:buFont typeface="Wingdings" pitchFamily="2" charset="2"/>
              <a:buChar char="ü"/>
            </a:pPr>
            <a:r>
              <a:rPr lang="en-US" dirty="0">
                <a:solidFill>
                  <a:schemeClr val="bg1"/>
                </a:solidFill>
                <a:effectLst/>
                <a:latin typeface="Helvetica" pitchFamily="2" charset="0"/>
              </a:rPr>
              <a:t>Brief Videos</a:t>
            </a:r>
          </a:p>
          <a:p>
            <a:endParaRPr lang="en-US" dirty="0">
              <a:solidFill>
                <a:srgbClr val="0069DC"/>
              </a:solidFill>
              <a:effectLst/>
              <a:latin typeface="Helvetica" pitchFamily="2" charset="0"/>
            </a:endParaRPr>
          </a:p>
          <a:p>
            <a:r>
              <a:rPr lang="en-US" b="1" dirty="0">
                <a:solidFill>
                  <a:srgbClr val="FFC000"/>
                </a:solidFill>
                <a:effectLst/>
                <a:latin typeface="Helvetica" pitchFamily="2" charset="0"/>
              </a:rPr>
              <a:t>Content Assessed with:</a:t>
            </a:r>
          </a:p>
          <a:p>
            <a:pPr marL="285750" indent="-285750">
              <a:buFont typeface="Wingdings" pitchFamily="2" charset="2"/>
              <a:buChar char="ü"/>
            </a:pPr>
            <a:r>
              <a:rPr lang="en-US" dirty="0">
                <a:solidFill>
                  <a:schemeClr val="bg1"/>
                </a:solidFill>
                <a:effectLst/>
                <a:latin typeface="Helvetica" pitchFamily="2" charset="0"/>
              </a:rPr>
              <a:t>Trivia Challenges</a:t>
            </a:r>
          </a:p>
          <a:p>
            <a:pPr marL="285750" indent="-285750">
              <a:buFont typeface="Wingdings" pitchFamily="2" charset="2"/>
              <a:buChar char="ü"/>
            </a:pPr>
            <a:r>
              <a:rPr lang="en-US" dirty="0">
                <a:solidFill>
                  <a:schemeClr val="bg1"/>
                </a:solidFill>
                <a:effectLst/>
                <a:latin typeface="Helvetica" pitchFamily="2" charset="0"/>
              </a:rPr>
              <a:t>Knowledge Check</a:t>
            </a:r>
          </a:p>
          <a:p>
            <a:pPr marL="285750" indent="-285750">
              <a:buFont typeface="Wingdings" pitchFamily="2" charset="2"/>
              <a:buChar char="ü"/>
            </a:pPr>
            <a:r>
              <a:rPr lang="en-US" dirty="0">
                <a:solidFill>
                  <a:schemeClr val="bg1"/>
                </a:solidFill>
                <a:effectLst/>
                <a:latin typeface="Helvetica" pitchFamily="2" charset="0"/>
              </a:rPr>
              <a:t>Mini Games</a:t>
            </a:r>
          </a:p>
          <a:p>
            <a:endParaRPr lang="en-US" dirty="0">
              <a:solidFill>
                <a:srgbClr val="0069DC"/>
              </a:solidFill>
              <a:effectLst/>
              <a:latin typeface="Helvetica" pitchFamily="2" charset="0"/>
            </a:endParaRPr>
          </a:p>
          <a:p>
            <a:r>
              <a:rPr lang="en-US" b="1" dirty="0">
                <a:solidFill>
                  <a:srgbClr val="FFC000"/>
                </a:solidFill>
                <a:effectLst/>
                <a:latin typeface="Helvetica" pitchFamily="2" charset="0"/>
              </a:rPr>
              <a:t>Primary Source Gallery</a:t>
            </a:r>
          </a:p>
          <a:p>
            <a:pPr marL="285750" indent="-285750">
              <a:buFont typeface="Wingdings" pitchFamily="2" charset="2"/>
              <a:buChar char="ü"/>
            </a:pPr>
            <a:r>
              <a:rPr lang="en-US" dirty="0">
                <a:solidFill>
                  <a:schemeClr val="bg1"/>
                </a:solidFill>
                <a:effectLst/>
                <a:latin typeface="Helvetica" pitchFamily="2" charset="0"/>
              </a:rPr>
              <a:t>Documents for further in-class analysis.</a:t>
            </a:r>
          </a:p>
          <a:p>
            <a:pPr marL="285750" indent="-285750">
              <a:buFont typeface="Wingdings" pitchFamily="2" charset="2"/>
              <a:buChar char="ü"/>
            </a:pPr>
            <a:r>
              <a:rPr lang="en-US" dirty="0">
                <a:solidFill>
                  <a:schemeClr val="bg1"/>
                </a:solidFill>
                <a:effectLst/>
                <a:latin typeface="Helvetica" pitchFamily="2" charset="0"/>
              </a:rPr>
              <a:t>Provides teachers with additional Library of Congress Teaching with Primary Sources (TPS) resources to extend content.</a:t>
            </a:r>
          </a:p>
        </p:txBody>
      </p:sp>
      <p:pic>
        <p:nvPicPr>
          <p:cNvPr id="8" name="Picture 7" descr="A screen shot of a person&#10;&#10;Description automatically generated">
            <a:extLst>
              <a:ext uri="{FF2B5EF4-FFF2-40B4-BE49-F238E27FC236}">
                <a16:creationId xmlns:a16="http://schemas.microsoft.com/office/drawing/2014/main" id="{A7673AC4-1900-BE4F-B1DA-538453FB76A5}"/>
              </a:ext>
            </a:extLst>
          </p:cNvPr>
          <p:cNvPicPr>
            <a:picLocks noChangeAspect="1"/>
          </p:cNvPicPr>
          <p:nvPr/>
        </p:nvPicPr>
        <p:blipFill>
          <a:blip r:embed="rId2"/>
          <a:stretch>
            <a:fillRect/>
          </a:stretch>
        </p:blipFill>
        <p:spPr>
          <a:xfrm>
            <a:off x="7239000" y="0"/>
            <a:ext cx="4452319" cy="247687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DF940AB-55F1-2D45-A7B0-BE0A701625A6}"/>
              </a:ext>
            </a:extLst>
          </p:cNvPr>
          <p:cNvPicPr>
            <a:picLocks noChangeAspect="1"/>
          </p:cNvPicPr>
          <p:nvPr/>
        </p:nvPicPr>
        <p:blipFill>
          <a:blip r:embed="rId3"/>
          <a:stretch>
            <a:fillRect/>
          </a:stretch>
        </p:blipFill>
        <p:spPr>
          <a:xfrm>
            <a:off x="7239000" y="2133600"/>
            <a:ext cx="4452319" cy="2476879"/>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0341E104-8B07-684B-848F-B4111F26EE9D}"/>
              </a:ext>
            </a:extLst>
          </p:cNvPr>
          <p:cNvPicPr>
            <a:picLocks noChangeAspect="1"/>
          </p:cNvPicPr>
          <p:nvPr/>
        </p:nvPicPr>
        <p:blipFill>
          <a:blip r:embed="rId4"/>
          <a:stretch>
            <a:fillRect/>
          </a:stretch>
        </p:blipFill>
        <p:spPr>
          <a:xfrm>
            <a:off x="7239000" y="4266442"/>
            <a:ext cx="4452319" cy="2476879"/>
          </a:xfrm>
          <a:prstGeom prst="rect">
            <a:avLst/>
          </a:prstGeom>
        </p:spPr>
      </p:pic>
      <p:grpSp>
        <p:nvGrpSpPr>
          <p:cNvPr id="23" name="Group 22">
            <a:extLst>
              <a:ext uri="{FF2B5EF4-FFF2-40B4-BE49-F238E27FC236}">
                <a16:creationId xmlns:a16="http://schemas.microsoft.com/office/drawing/2014/main" id="{9F7A2657-1253-E745-B1BA-9C2E4CEC8271}"/>
              </a:ext>
            </a:extLst>
          </p:cNvPr>
          <p:cNvGrpSpPr/>
          <p:nvPr/>
        </p:nvGrpSpPr>
        <p:grpSpPr>
          <a:xfrm>
            <a:off x="685800" y="4953000"/>
            <a:ext cx="6096000" cy="1371600"/>
            <a:chOff x="685800" y="4953000"/>
            <a:chExt cx="6096000" cy="1371600"/>
          </a:xfrm>
        </p:grpSpPr>
        <p:sp>
          <p:nvSpPr>
            <p:cNvPr id="15" name="Rounded Rectangle 14">
              <a:extLst>
                <a:ext uri="{FF2B5EF4-FFF2-40B4-BE49-F238E27FC236}">
                  <a16:creationId xmlns:a16="http://schemas.microsoft.com/office/drawing/2014/main" id="{5E11BE7E-51EC-9146-9186-425A0A0AD091}"/>
                </a:ext>
              </a:extLst>
            </p:cNvPr>
            <p:cNvSpPr/>
            <p:nvPr/>
          </p:nvSpPr>
          <p:spPr>
            <a:xfrm>
              <a:off x="685800" y="4953000"/>
              <a:ext cx="6096000" cy="1371600"/>
            </a:xfrm>
            <a:prstGeom prst="roundRect">
              <a:avLst/>
            </a:prstGeom>
            <a:solidFill>
              <a:srgbClr val="FFC000"/>
            </a:solidFill>
            <a:ln>
              <a:noFill/>
            </a:ln>
            <a:effectLst>
              <a:outerShdw blurRad="152400" dist="889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6" name="Rectangle 15">
              <a:extLst>
                <a:ext uri="{FF2B5EF4-FFF2-40B4-BE49-F238E27FC236}">
                  <a16:creationId xmlns:a16="http://schemas.microsoft.com/office/drawing/2014/main" id="{AC74D25C-E4BE-FE44-978A-04EE1289F463}"/>
                </a:ext>
              </a:extLst>
            </p:cNvPr>
            <p:cNvSpPr/>
            <p:nvPr/>
          </p:nvSpPr>
          <p:spPr>
            <a:xfrm>
              <a:off x="2043236" y="5039675"/>
              <a:ext cx="3294165" cy="461665"/>
            </a:xfrm>
            <a:prstGeom prst="rect">
              <a:avLst/>
            </a:prstGeom>
          </p:spPr>
          <p:txBody>
            <a:bodyPr wrap="square">
              <a:spAutoFit/>
            </a:bodyPr>
            <a:lstStyle/>
            <a:p>
              <a:pPr algn="ctr"/>
              <a:r>
                <a:rPr lang="en-US" sz="2400" b="1" dirty="0">
                  <a:solidFill>
                    <a:srgbClr val="0069AA"/>
                  </a:solidFill>
                  <a:effectLst/>
                  <a:latin typeface="Helvetica" pitchFamily="2" charset="0"/>
                </a:rPr>
                <a:t>Available for free at</a:t>
              </a:r>
            </a:p>
          </p:txBody>
        </p:sp>
        <p:pic>
          <p:nvPicPr>
            <p:cNvPr id="18" name="Picture 17" descr="A close up of a sign&#10;&#10;Description automatically generated">
              <a:extLst>
                <a:ext uri="{FF2B5EF4-FFF2-40B4-BE49-F238E27FC236}">
                  <a16:creationId xmlns:a16="http://schemas.microsoft.com/office/drawing/2014/main" id="{1D81DB34-B9D0-8A45-A616-446B46ECEFFD}"/>
                </a:ext>
              </a:extLst>
            </p:cNvPr>
            <p:cNvPicPr>
              <a:picLocks noChangeAspect="1"/>
            </p:cNvPicPr>
            <p:nvPr/>
          </p:nvPicPr>
          <p:blipFill>
            <a:blip r:embed="rId5"/>
            <a:stretch>
              <a:fillRect/>
            </a:stretch>
          </p:blipFill>
          <p:spPr>
            <a:xfrm>
              <a:off x="838200" y="5588479"/>
              <a:ext cx="1826249" cy="540570"/>
            </a:xfrm>
            <a:prstGeom prst="rect">
              <a:avLst/>
            </a:prstGeom>
          </p:spPr>
        </p:pic>
        <p:pic>
          <p:nvPicPr>
            <p:cNvPr id="20" name="Picture 19" descr="A close up of a sign&#10;&#10;Description automatically generated">
              <a:extLst>
                <a:ext uri="{FF2B5EF4-FFF2-40B4-BE49-F238E27FC236}">
                  <a16:creationId xmlns:a16="http://schemas.microsoft.com/office/drawing/2014/main" id="{D9C88BA3-4E4F-E946-9BF9-D97F4B174CE2}"/>
                </a:ext>
              </a:extLst>
            </p:cNvPr>
            <p:cNvPicPr>
              <a:picLocks noChangeAspect="1"/>
            </p:cNvPicPr>
            <p:nvPr/>
          </p:nvPicPr>
          <p:blipFill>
            <a:blip r:embed="rId6"/>
            <a:stretch>
              <a:fillRect/>
            </a:stretch>
          </p:blipFill>
          <p:spPr>
            <a:xfrm>
              <a:off x="2798673" y="5588479"/>
              <a:ext cx="1838673" cy="54057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86BD5414-E56F-3C41-8A59-9A423045626F}"/>
                </a:ext>
              </a:extLst>
            </p:cNvPr>
            <p:cNvPicPr>
              <a:picLocks noChangeAspect="1"/>
            </p:cNvPicPr>
            <p:nvPr/>
          </p:nvPicPr>
          <p:blipFill>
            <a:blip r:embed="rId7"/>
            <a:stretch>
              <a:fillRect/>
            </a:stretch>
          </p:blipFill>
          <p:spPr>
            <a:xfrm>
              <a:off x="4771571" y="5588943"/>
              <a:ext cx="1857829" cy="546202"/>
            </a:xfrm>
            <a:prstGeom prst="rect">
              <a:avLst/>
            </a:prstGeom>
          </p:spPr>
        </p:pic>
      </p:grpSp>
    </p:spTree>
    <p:extLst>
      <p:ext uri="{BB962C8B-B14F-4D97-AF65-F5344CB8AC3E}">
        <p14:creationId xmlns:p14="http://schemas.microsoft.com/office/powerpoint/2010/main" val="91217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FEA24E4-8244-9642-8A00-F647556E2013}"/>
              </a:ext>
            </a:extLst>
          </p:cNvPr>
          <p:cNvPicPr>
            <a:picLocks noChangeAspect="1"/>
          </p:cNvPicPr>
          <p:nvPr/>
        </p:nvPicPr>
        <p:blipFill>
          <a:blip r:embed="rId3"/>
          <a:stretch>
            <a:fillRect/>
          </a:stretch>
        </p:blipFill>
        <p:spPr>
          <a:xfrm>
            <a:off x="3176776" y="1295400"/>
            <a:ext cx="5838441" cy="2667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E62F2EEF-315A-1A4B-B79F-49A496A4AD61}"/>
              </a:ext>
            </a:extLst>
          </p:cNvPr>
          <p:cNvPicPr>
            <a:picLocks noChangeAspect="1"/>
          </p:cNvPicPr>
          <p:nvPr/>
        </p:nvPicPr>
        <p:blipFill>
          <a:blip r:embed="rId4"/>
          <a:stretch>
            <a:fillRect/>
          </a:stretch>
        </p:blipFill>
        <p:spPr>
          <a:xfrm>
            <a:off x="745548" y="5501472"/>
            <a:ext cx="2020455" cy="622940"/>
          </a:xfrm>
          <a:prstGeom prst="rect">
            <a:avLst/>
          </a:prstGeom>
        </p:spPr>
      </p:pic>
      <p:pic>
        <p:nvPicPr>
          <p:cNvPr id="13" name="Picture 12" descr="A close up of a logo&#10;&#10;Description automatically generated">
            <a:extLst>
              <a:ext uri="{FF2B5EF4-FFF2-40B4-BE49-F238E27FC236}">
                <a16:creationId xmlns:a16="http://schemas.microsoft.com/office/drawing/2014/main" id="{D6E0CCF6-41C8-0343-96F1-F5B28D150973}"/>
              </a:ext>
            </a:extLst>
          </p:cNvPr>
          <p:cNvPicPr>
            <a:picLocks noChangeAspect="1"/>
          </p:cNvPicPr>
          <p:nvPr/>
        </p:nvPicPr>
        <p:blipFill>
          <a:blip r:embed="rId5"/>
          <a:stretch>
            <a:fillRect/>
          </a:stretch>
        </p:blipFill>
        <p:spPr>
          <a:xfrm>
            <a:off x="5653479" y="381000"/>
            <a:ext cx="885037" cy="975062"/>
          </a:xfrm>
          <a:prstGeom prst="rect">
            <a:avLst/>
          </a:prstGeom>
        </p:spPr>
      </p:pic>
      <p:sp>
        <p:nvSpPr>
          <p:cNvPr id="14" name="TextBox 13">
            <a:extLst>
              <a:ext uri="{FF2B5EF4-FFF2-40B4-BE49-F238E27FC236}">
                <a16:creationId xmlns:a16="http://schemas.microsoft.com/office/drawing/2014/main" id="{041CC86C-629A-D54C-9E5D-75BC48F85F01}"/>
              </a:ext>
            </a:extLst>
          </p:cNvPr>
          <p:cNvSpPr txBox="1"/>
          <p:nvPr/>
        </p:nvSpPr>
        <p:spPr>
          <a:xfrm>
            <a:off x="534963" y="6400800"/>
            <a:ext cx="11122065"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For more information, contact Dr. Elizabeth R. Osborn at </a:t>
            </a:r>
            <a:r>
              <a:rPr lang="en-US" sz="1000" b="1" dirty="0" err="1">
                <a:solidFill>
                  <a:schemeClr val="bg1"/>
                </a:solidFill>
                <a:latin typeface="Arial" panose="020B0604020202020204" pitchFamily="34" charset="0"/>
                <a:cs typeface="Arial" panose="020B0604020202020204" pitchFamily="34" charset="0"/>
              </a:rPr>
              <a:t>eosborn@iu.edu</a:t>
            </a:r>
            <a:endParaRPr lang="en-US" sz="1000" dirty="0">
              <a:solidFill>
                <a:schemeClr val="bg1"/>
              </a:solidFill>
              <a:latin typeface="Arial" panose="020B0604020202020204" pitchFamily="34" charset="0"/>
              <a:cs typeface="Arial" panose="020B0604020202020204" pitchFamily="34" charset="0"/>
            </a:endParaRPr>
          </a:p>
        </p:txBody>
      </p:sp>
      <p:pic>
        <p:nvPicPr>
          <p:cNvPr id="16" name="Picture 15" descr="A close up of a logo&#10;&#10;Description automatically generated">
            <a:extLst>
              <a:ext uri="{FF2B5EF4-FFF2-40B4-BE49-F238E27FC236}">
                <a16:creationId xmlns:a16="http://schemas.microsoft.com/office/drawing/2014/main" id="{5F659C4C-9F88-AE4D-B69D-A0833C7864BE}"/>
              </a:ext>
            </a:extLst>
          </p:cNvPr>
          <p:cNvPicPr>
            <a:picLocks noChangeAspect="1"/>
          </p:cNvPicPr>
          <p:nvPr/>
        </p:nvPicPr>
        <p:blipFill>
          <a:blip r:embed="rId6"/>
          <a:stretch>
            <a:fillRect/>
          </a:stretch>
        </p:blipFill>
        <p:spPr>
          <a:xfrm>
            <a:off x="5034893" y="5749100"/>
            <a:ext cx="2231365" cy="39884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0099203-FC9A-D042-8CF4-F2D2D528E8EE}"/>
              </a:ext>
            </a:extLst>
          </p:cNvPr>
          <p:cNvPicPr>
            <a:picLocks noChangeAspect="1"/>
          </p:cNvPicPr>
          <p:nvPr/>
        </p:nvPicPr>
        <p:blipFill>
          <a:blip r:embed="rId7"/>
          <a:stretch>
            <a:fillRect/>
          </a:stretch>
        </p:blipFill>
        <p:spPr>
          <a:xfrm>
            <a:off x="10329551" y="5711980"/>
            <a:ext cx="1130963" cy="473083"/>
          </a:xfrm>
          <a:prstGeom prst="rect">
            <a:avLst/>
          </a:prstGeom>
        </p:spPr>
      </p:pic>
      <p:sp>
        <p:nvSpPr>
          <p:cNvPr id="7" name="TextBox 6">
            <a:extLst>
              <a:ext uri="{FF2B5EF4-FFF2-40B4-BE49-F238E27FC236}">
                <a16:creationId xmlns:a16="http://schemas.microsoft.com/office/drawing/2014/main" id="{581C48DC-B937-E54A-9401-286C6206DFA8}"/>
              </a:ext>
            </a:extLst>
          </p:cNvPr>
          <p:cNvSpPr txBox="1"/>
          <p:nvPr/>
        </p:nvSpPr>
        <p:spPr>
          <a:xfrm>
            <a:off x="1479988" y="4419600"/>
            <a:ext cx="9232014"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Dr. Elizabeth R. Osborn • Larry </a:t>
            </a:r>
            <a:r>
              <a:rPr lang="en-US" sz="1200" b="1" dirty="0" err="1">
                <a:solidFill>
                  <a:schemeClr val="bg1"/>
                </a:solidFill>
                <a:latin typeface="Arial" panose="020B0604020202020204" pitchFamily="34" charset="0"/>
                <a:cs typeface="Arial" panose="020B0604020202020204" pitchFamily="34" charset="0"/>
              </a:rPr>
              <a:t>Dorenkamp</a:t>
            </a:r>
            <a:r>
              <a:rPr lang="en-US" sz="1200" b="1" dirty="0">
                <a:solidFill>
                  <a:schemeClr val="bg1"/>
                </a:solidFill>
                <a:latin typeface="Arial" panose="020B0604020202020204" pitchFamily="34" charset="0"/>
                <a:cs typeface="Arial" panose="020B0604020202020204" pitchFamily="34" charset="0"/>
              </a:rPr>
              <a:t> • Kala Morrow • Jennifer Jolley</a:t>
            </a:r>
          </a:p>
        </p:txBody>
      </p:sp>
    </p:spTree>
    <p:extLst>
      <p:ext uri="{BB962C8B-B14F-4D97-AF65-F5344CB8AC3E}">
        <p14:creationId xmlns:p14="http://schemas.microsoft.com/office/powerpoint/2010/main" val="384082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ED3A0A-4359-F34F-AC58-42457AA05884}"/>
              </a:ext>
            </a:extLst>
          </p:cNvPr>
          <p:cNvSpPr/>
          <p:nvPr/>
        </p:nvSpPr>
        <p:spPr>
          <a:xfrm>
            <a:off x="0" y="0"/>
            <a:ext cx="12192000" cy="6858000"/>
          </a:xfrm>
          <a:prstGeom prst="rect">
            <a:avLst/>
          </a:prstGeom>
          <a:solidFill>
            <a:srgbClr val="0069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6" name="HowToPlayEC">
            <a:hlinkClick r:id="" action="ppaction://media"/>
            <a:extLst>
              <a:ext uri="{FF2B5EF4-FFF2-40B4-BE49-F238E27FC236}">
                <a16:creationId xmlns:a16="http://schemas.microsoft.com/office/drawing/2014/main" id="{87F8D383-8AE5-864C-9DE3-AAAE65D182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0550" y="152400"/>
            <a:ext cx="11010900" cy="6193632"/>
          </a:xfrm>
          <a:prstGeom prst="rect">
            <a:avLst/>
          </a:prstGeom>
        </p:spPr>
      </p:pic>
    </p:spTree>
    <p:extLst>
      <p:ext uri="{BB962C8B-B14F-4D97-AF65-F5344CB8AC3E}">
        <p14:creationId xmlns:p14="http://schemas.microsoft.com/office/powerpoint/2010/main" val="1494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2103333"/>
            <a:ext cx="11360800" cy="1162480"/>
          </a:xfrm>
          <a:prstGeom prst="rect">
            <a:avLst/>
          </a:prstGeom>
        </p:spPr>
        <p:txBody>
          <a:bodyPr spcFirstLastPara="1" vert="horz" wrap="square" lIns="121900" tIns="121900" rIns="121900" bIns="121900" rtlCol="0" anchor="b" anchorCtr="0">
            <a:noAutofit/>
          </a:bodyPr>
          <a:lstStyle/>
          <a:p>
            <a:pPr>
              <a:spcBef>
                <a:spcPts val="0"/>
              </a:spcBef>
              <a:buClr>
                <a:schemeClr val="dk1"/>
              </a:buClr>
              <a:buSzPts val="1100"/>
            </a:pPr>
            <a:r>
              <a:rPr lang="en" sz="4800" b="1" dirty="0">
                <a:solidFill>
                  <a:schemeClr val="bg1"/>
                </a:solidFill>
                <a:latin typeface="Arial" panose="020B0604020202020204" pitchFamily="34" charset="0"/>
                <a:cs typeface="Arial" panose="020B0604020202020204" pitchFamily="34" charset="0"/>
              </a:rPr>
              <a:t>A Quick Glance at Issues</a:t>
            </a:r>
            <a:br>
              <a:rPr lang="en" sz="4800" b="1" dirty="0">
                <a:solidFill>
                  <a:schemeClr val="bg1"/>
                </a:solidFill>
                <a:latin typeface="Arial" panose="020B0604020202020204" pitchFamily="34" charset="0"/>
                <a:cs typeface="Arial" panose="020B0604020202020204" pitchFamily="34" charset="0"/>
              </a:rPr>
            </a:br>
            <a:r>
              <a:rPr lang="en" sz="4800" b="1" dirty="0">
                <a:solidFill>
                  <a:schemeClr val="bg1"/>
                </a:solidFill>
                <a:latin typeface="Arial" panose="020B0604020202020204" pitchFamily="34" charset="0"/>
                <a:cs typeface="Arial" panose="020B0604020202020204" pitchFamily="34" charset="0"/>
              </a:rPr>
              <a:t>of the Progressive Era</a:t>
            </a:r>
            <a:endParaRPr sz="4800" b="1" dirty="0">
              <a:solidFill>
                <a:schemeClr val="bg1"/>
              </a:solidFill>
              <a:latin typeface="Arial" panose="020B0604020202020204" pitchFamily="34" charset="0"/>
              <a:cs typeface="Arial" panose="020B0604020202020204" pitchFamily="34" charset="0"/>
            </a:endParaRPr>
          </a:p>
        </p:txBody>
      </p:sp>
      <p:sp>
        <p:nvSpPr>
          <p:cNvPr id="7" name="Subtitle 6">
            <a:extLst>
              <a:ext uri="{FF2B5EF4-FFF2-40B4-BE49-F238E27FC236}">
                <a16:creationId xmlns:a16="http://schemas.microsoft.com/office/drawing/2014/main" id="{3FAA979E-630E-FE42-B88B-F9F94C023EBE}"/>
              </a:ext>
            </a:extLst>
          </p:cNvPr>
          <p:cNvSpPr txBox="1">
            <a:spLocks noGrp="1"/>
          </p:cNvSpPr>
          <p:nvPr>
            <p:ph type="subTitle" idx="1"/>
          </p:nvPr>
        </p:nvSpPr>
        <p:spPr>
          <a:xfrm>
            <a:off x="1524000" y="4382226"/>
            <a:ext cx="9144000" cy="1027974"/>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KALA MORROW</a:t>
            </a:r>
          </a:p>
          <a:p>
            <a:pPr algn="ctr">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Instructional Specialist, Tyler ISD</a:t>
            </a:r>
          </a:p>
          <a:p>
            <a:pPr algn="ctr">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Texas</a:t>
            </a:r>
          </a:p>
        </p:txBody>
      </p:sp>
    </p:spTree>
    <p:extLst>
      <p:ext uri="{BB962C8B-B14F-4D97-AF65-F5344CB8AC3E}">
        <p14:creationId xmlns:p14="http://schemas.microsoft.com/office/powerpoint/2010/main" val="170634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59"/>
        <p:cNvGrpSpPr/>
        <p:nvPr/>
      </p:nvGrpSpPr>
      <p:grpSpPr>
        <a:xfrm>
          <a:off x="0" y="0"/>
          <a:ext cx="0" cy="0"/>
          <a:chOff x="0" y="0"/>
          <a:chExt cx="0" cy="0"/>
        </a:xfrm>
      </p:grpSpPr>
      <p:sp>
        <p:nvSpPr>
          <p:cNvPr id="60" name="Google Shape;60;p14"/>
          <p:cNvSpPr txBox="1"/>
          <p:nvPr/>
        </p:nvSpPr>
        <p:spPr>
          <a:xfrm>
            <a:off x="2240106" y="1592202"/>
            <a:ext cx="7711788" cy="2813548"/>
          </a:xfrm>
          <a:prstGeom prst="rect">
            <a:avLst/>
          </a:prstGeom>
          <a:noFill/>
          <a:ln>
            <a:noFill/>
          </a:ln>
        </p:spPr>
        <p:txBody>
          <a:bodyPr spcFirstLastPara="1" wrap="square" lIns="121900" tIns="121900" rIns="121900" bIns="121900" anchor="t" anchorCtr="0">
            <a:noAutofit/>
          </a:bodyPr>
          <a:lstStyle/>
          <a:p>
            <a:pPr marL="1777956" lvl="2" indent="-380990">
              <a:lnSpc>
                <a:spcPct val="160000"/>
              </a:lnSpc>
              <a:spcBef>
                <a:spcPts val="267"/>
              </a:spcBef>
              <a:buClr>
                <a:schemeClr val="bg1"/>
              </a:buClr>
              <a:buSzPts val="1500"/>
              <a:buFont typeface="Arial" panose="020B0604020202020204" pitchFamily="34" charset="0"/>
              <a:buChar char="•"/>
            </a:pPr>
            <a:r>
              <a:rPr lang="en" sz="2000" dirty="0">
                <a:solidFill>
                  <a:schemeClr val="bg1"/>
                </a:solidFill>
                <a:highlight>
                  <a:srgbClr val="80808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Chicago Sausage Factory</a:t>
            </a:r>
            <a:r>
              <a:rPr lang="en" sz="2000" dirty="0">
                <a:solidFill>
                  <a:schemeClr val="bg1"/>
                </a:solidFill>
                <a:latin typeface="Arial" panose="020B0604020202020204" pitchFamily="34" charset="0"/>
                <a:cs typeface="Arial" panose="020B0604020202020204" pitchFamily="34" charset="0"/>
              </a:rPr>
              <a:t> </a:t>
            </a:r>
            <a:r>
              <a:rPr lang="en" sz="1333" dirty="0">
                <a:solidFill>
                  <a:schemeClr val="bg1"/>
                </a:solidFill>
                <a:latin typeface="Arial" panose="020B0604020202020204" pitchFamily="34" charset="0"/>
                <a:cs typeface="Arial" panose="020B0604020202020204" pitchFamily="34" charset="0"/>
              </a:rPr>
              <a:t>(photo)</a:t>
            </a:r>
            <a:endParaRPr sz="1333" dirty="0">
              <a:solidFill>
                <a:schemeClr val="bg1"/>
              </a:solidFill>
              <a:latin typeface="Arial" panose="020B0604020202020204" pitchFamily="34" charset="0"/>
              <a:cs typeface="Arial" panose="020B0604020202020204" pitchFamily="34" charset="0"/>
            </a:endParaRPr>
          </a:p>
          <a:p>
            <a:pPr marL="1777956" lvl="2" indent="-380990">
              <a:lnSpc>
                <a:spcPct val="160000"/>
              </a:lnSpc>
              <a:buClr>
                <a:schemeClr val="bg1"/>
              </a:buClr>
              <a:buSzPts val="1500"/>
              <a:buFont typeface="Arial" panose="020B0604020202020204" pitchFamily="34" charset="0"/>
              <a:buChar char="•"/>
            </a:pPr>
            <a:r>
              <a:rPr lang="en" sz="2000" dirty="0">
                <a:solidFill>
                  <a:schemeClr val="bg1"/>
                </a:solidFill>
                <a:highlight>
                  <a:srgbClr val="808080"/>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16th Amendment</a:t>
            </a:r>
            <a:endParaRPr sz="2000" dirty="0">
              <a:solidFill>
                <a:schemeClr val="bg1"/>
              </a:solidFill>
              <a:highlight>
                <a:srgbClr val="808080"/>
              </a:highlight>
              <a:latin typeface="Arial" panose="020B0604020202020204" pitchFamily="34" charset="0"/>
              <a:cs typeface="Arial" panose="020B0604020202020204" pitchFamily="34" charset="0"/>
            </a:endParaRPr>
          </a:p>
          <a:p>
            <a:pPr marL="1777956" lvl="2" indent="-380990">
              <a:lnSpc>
                <a:spcPct val="160000"/>
              </a:lnSpc>
              <a:buClr>
                <a:schemeClr val="bg1"/>
              </a:buClr>
              <a:buSzPts val="1500"/>
              <a:buFont typeface="Arial" panose="020B0604020202020204" pitchFamily="34" charset="0"/>
              <a:buChar char="•"/>
            </a:pPr>
            <a:r>
              <a:rPr lang="en" sz="2000" dirty="0">
                <a:solidFill>
                  <a:schemeClr val="bg1"/>
                </a:solidFill>
                <a:highlight>
                  <a:srgbClr val="80808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“New Man on the Job”</a:t>
            </a:r>
            <a:r>
              <a:rPr lang="en" sz="2000" dirty="0">
                <a:solidFill>
                  <a:schemeClr val="bg1"/>
                </a:solidFill>
                <a:latin typeface="Arial" panose="020B0604020202020204" pitchFamily="34" charset="0"/>
                <a:cs typeface="Arial" panose="020B0604020202020204" pitchFamily="34" charset="0"/>
              </a:rPr>
              <a:t> </a:t>
            </a:r>
            <a:r>
              <a:rPr lang="en" sz="1333" dirty="0">
                <a:solidFill>
                  <a:schemeClr val="bg1"/>
                </a:solidFill>
                <a:latin typeface="Arial" panose="020B0604020202020204" pitchFamily="34" charset="0"/>
                <a:cs typeface="Arial" panose="020B0604020202020204" pitchFamily="34" charset="0"/>
              </a:rPr>
              <a:t>(16</a:t>
            </a:r>
            <a:r>
              <a:rPr lang="en" sz="1333" baseline="30000" dirty="0">
                <a:solidFill>
                  <a:schemeClr val="bg1"/>
                </a:solidFill>
                <a:latin typeface="Arial" panose="020B0604020202020204" pitchFamily="34" charset="0"/>
                <a:cs typeface="Arial" panose="020B0604020202020204" pitchFamily="34" charset="0"/>
              </a:rPr>
              <a:t>th</a:t>
            </a:r>
            <a:r>
              <a:rPr lang="en" sz="1333" dirty="0">
                <a:solidFill>
                  <a:schemeClr val="bg1"/>
                </a:solidFill>
                <a:latin typeface="Arial" panose="020B0604020202020204" pitchFamily="34" charset="0"/>
                <a:cs typeface="Arial" panose="020B0604020202020204" pitchFamily="34" charset="0"/>
              </a:rPr>
              <a:t> Amendment political cartoon)</a:t>
            </a:r>
            <a:endParaRPr sz="1333" dirty="0">
              <a:solidFill>
                <a:schemeClr val="bg1"/>
              </a:solidFill>
              <a:latin typeface="Arial" panose="020B0604020202020204" pitchFamily="34" charset="0"/>
              <a:cs typeface="Arial" panose="020B0604020202020204" pitchFamily="34" charset="0"/>
            </a:endParaRPr>
          </a:p>
          <a:p>
            <a:pPr marL="1777956" lvl="2" indent="-380990">
              <a:lnSpc>
                <a:spcPct val="160000"/>
              </a:lnSpc>
              <a:buClr>
                <a:schemeClr val="bg1"/>
              </a:buClr>
              <a:buSzPts val="1500"/>
              <a:buFont typeface="Arial" panose="020B0604020202020204" pitchFamily="34" charset="0"/>
              <a:buChar char="•"/>
            </a:pPr>
            <a:r>
              <a:rPr lang="en" sz="2000" dirty="0">
                <a:solidFill>
                  <a:schemeClr val="bg1"/>
                </a:solidFill>
                <a:highlight>
                  <a:srgbClr val="808080"/>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 Visit to the Big Store”</a:t>
            </a:r>
            <a:r>
              <a:rPr lang="en" sz="1333" dirty="0">
                <a:solidFill>
                  <a:schemeClr val="bg1"/>
                </a:solidFill>
                <a:latin typeface="Arial" panose="020B0604020202020204" pitchFamily="34" charset="0"/>
                <a:cs typeface="Arial" panose="020B0604020202020204" pitchFamily="34" charset="0"/>
              </a:rPr>
              <a:t> (corruption of power political cartoon)</a:t>
            </a:r>
            <a:r>
              <a:rPr lang="en" sz="2000" dirty="0">
                <a:solidFill>
                  <a:schemeClr val="bg1"/>
                </a:solidFill>
                <a:latin typeface="Arial" panose="020B0604020202020204" pitchFamily="34" charset="0"/>
                <a:cs typeface="Arial" panose="020B0604020202020204" pitchFamily="34" charset="0"/>
              </a:rPr>
              <a:t> </a:t>
            </a:r>
            <a:endParaRPr sz="2000" dirty="0">
              <a:solidFill>
                <a:schemeClr val="bg1"/>
              </a:solidFill>
              <a:latin typeface="Arial" panose="020B0604020202020204" pitchFamily="34" charset="0"/>
              <a:cs typeface="Arial" panose="020B0604020202020204" pitchFamily="34" charset="0"/>
            </a:endParaRPr>
          </a:p>
          <a:p>
            <a:pPr marL="1777956" lvl="2" indent="-380990">
              <a:lnSpc>
                <a:spcPct val="160000"/>
              </a:lnSpc>
              <a:buClr>
                <a:schemeClr val="bg1"/>
              </a:buClr>
              <a:buSzPts val="1500"/>
              <a:buFont typeface="Arial" panose="020B0604020202020204" pitchFamily="34" charset="0"/>
              <a:buChar char="•"/>
            </a:pPr>
            <a:r>
              <a:rPr lang="en" sz="2000" dirty="0">
                <a:solidFill>
                  <a:schemeClr val="bg1"/>
                </a:solidFill>
                <a:highlight>
                  <a:srgbClr val="808080"/>
                </a:highligh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Suffragists at the ballot box</a:t>
            </a:r>
            <a:r>
              <a:rPr lang="en" sz="2000" dirty="0">
                <a:solidFill>
                  <a:schemeClr val="bg1"/>
                </a:solidFill>
                <a:latin typeface="Arial" panose="020B0604020202020204" pitchFamily="34" charset="0"/>
                <a:cs typeface="Arial" panose="020B0604020202020204" pitchFamily="34" charset="0"/>
              </a:rPr>
              <a:t> </a:t>
            </a:r>
            <a:r>
              <a:rPr lang="en" sz="1333" dirty="0">
                <a:solidFill>
                  <a:schemeClr val="bg1"/>
                </a:solidFill>
                <a:latin typeface="Arial" panose="020B0604020202020204" pitchFamily="34" charset="0"/>
                <a:cs typeface="Arial" panose="020B0604020202020204" pitchFamily="34" charset="0"/>
              </a:rPr>
              <a:t>(photo)</a:t>
            </a:r>
            <a:endParaRPr sz="1333"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D3BB053-3EEB-5B41-9979-7A3688F65A92}"/>
              </a:ext>
            </a:extLst>
          </p:cNvPr>
          <p:cNvSpPr/>
          <p:nvPr/>
        </p:nvSpPr>
        <p:spPr>
          <a:xfrm>
            <a:off x="904008" y="639680"/>
            <a:ext cx="10383984" cy="666786"/>
          </a:xfrm>
          <a:prstGeom prst="rect">
            <a:avLst/>
          </a:prstGeom>
        </p:spPr>
        <p:txBody>
          <a:bodyPr wrap="square">
            <a:spAutoFit/>
          </a:bodyPr>
          <a:lstStyle/>
          <a:p>
            <a:pPr lvl="0"/>
            <a:r>
              <a:rPr lang="en-US" sz="3733" b="1" dirty="0">
                <a:solidFill>
                  <a:schemeClr val="bg1"/>
                </a:solidFill>
                <a:latin typeface="Arial" panose="020B0604020202020204" pitchFamily="34" charset="0"/>
                <a:cs typeface="Arial" panose="020B0604020202020204" pitchFamily="34" charset="0"/>
              </a:rPr>
              <a:t>Progressive Era</a:t>
            </a:r>
            <a:endParaRPr lang="en-US" sz="3733"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F3C599-F02A-374F-9C85-C8D7F29EDBD9}"/>
              </a:ext>
            </a:extLst>
          </p:cNvPr>
          <p:cNvSpPr/>
          <p:nvPr/>
        </p:nvSpPr>
        <p:spPr>
          <a:xfrm>
            <a:off x="5252601" y="4927737"/>
            <a:ext cx="7048504" cy="1077218"/>
          </a:xfrm>
          <a:prstGeom prst="rect">
            <a:avLst/>
          </a:prstGeom>
        </p:spPr>
        <p:txBody>
          <a:bodyPr wrap="square">
            <a:spAutoFit/>
          </a:bodyPr>
          <a:lstStyle/>
          <a:p>
            <a:pPr lvl="0"/>
            <a:r>
              <a:rPr lang="en-US" sz="3200" b="1" i="1" dirty="0">
                <a:solidFill>
                  <a:schemeClr val="accent4"/>
                </a:solidFill>
                <a:latin typeface="Arial" panose="020B0604020202020204" pitchFamily="34" charset="0"/>
                <a:cs typeface="Arial" panose="020B0604020202020204" pitchFamily="34" charset="0"/>
              </a:rPr>
              <a:t>Engaging Congress</a:t>
            </a:r>
          </a:p>
          <a:p>
            <a:pPr lvl="0"/>
            <a:r>
              <a:rPr lang="en-US" sz="3200" b="1" i="1" dirty="0">
                <a:solidFill>
                  <a:schemeClr val="accent4"/>
                </a:solidFill>
                <a:latin typeface="Arial" panose="020B0604020202020204" pitchFamily="34" charset="0"/>
                <a:cs typeface="Arial" panose="020B0604020202020204" pitchFamily="34" charset="0"/>
              </a:rPr>
              <a:t>allows you to search by Era!</a:t>
            </a:r>
            <a:r>
              <a:rPr lang="en-US" sz="3200" i="1" dirty="0">
                <a:solidFill>
                  <a:schemeClr val="accent4"/>
                </a:solidFill>
                <a:latin typeface="Arial" panose="020B0604020202020204" pitchFamily="34" charset="0"/>
                <a:cs typeface="Arial" panose="020B0604020202020204" pitchFamily="34" charset="0"/>
              </a:rPr>
              <a:t> </a:t>
            </a:r>
          </a:p>
        </p:txBody>
      </p:sp>
      <p:pic>
        <p:nvPicPr>
          <p:cNvPr id="7" name="Picture 6" descr="A close up of a logo&#10;&#10;Description automatically generated">
            <a:extLst>
              <a:ext uri="{FF2B5EF4-FFF2-40B4-BE49-F238E27FC236}">
                <a16:creationId xmlns:a16="http://schemas.microsoft.com/office/drawing/2014/main" id="{02E8F559-FAB1-4145-B580-8B83F0E97BF0}"/>
              </a:ext>
            </a:extLst>
          </p:cNvPr>
          <p:cNvPicPr>
            <a:picLocks noChangeAspect="1"/>
          </p:cNvPicPr>
          <p:nvPr/>
        </p:nvPicPr>
        <p:blipFill>
          <a:blip r:embed="rId8"/>
          <a:stretch>
            <a:fillRect/>
          </a:stretch>
        </p:blipFill>
        <p:spPr>
          <a:xfrm>
            <a:off x="1832965" y="4745154"/>
            <a:ext cx="3224972" cy="1473167"/>
          </a:xfrm>
          <a:prstGeom prst="rect">
            <a:avLst/>
          </a:prstGeom>
        </p:spPr>
      </p:pic>
    </p:spTree>
    <p:extLst>
      <p:ext uri="{BB962C8B-B14F-4D97-AF65-F5344CB8AC3E}">
        <p14:creationId xmlns:p14="http://schemas.microsoft.com/office/powerpoint/2010/main" val="30349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598867" y="358434"/>
            <a:ext cx="5497133" cy="6141133"/>
          </a:xfrm>
          <a:prstGeom prst="rect">
            <a:avLst/>
          </a:prstGeom>
          <a:noFill/>
          <a:ln>
            <a:noFill/>
          </a:ln>
        </p:spPr>
      </p:pic>
      <p:sp>
        <p:nvSpPr>
          <p:cNvPr id="68" name="Google Shape;68;p15"/>
          <p:cNvSpPr txBox="1"/>
          <p:nvPr/>
        </p:nvSpPr>
        <p:spPr>
          <a:xfrm>
            <a:off x="6642933" y="497033"/>
            <a:ext cx="4707200" cy="4568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buClr>
                <a:schemeClr val="dk1"/>
              </a:buClr>
              <a:buSzPts val="1100"/>
            </a:pPr>
            <a:r>
              <a:rPr lang="en" sz="1733" dirty="0">
                <a:solidFill>
                  <a:schemeClr val="bg1"/>
                </a:solidFill>
                <a:latin typeface="Arial" panose="020B0604020202020204" pitchFamily="34" charset="0"/>
                <a:ea typeface="Times New Roman"/>
                <a:cs typeface="Arial" panose="020B0604020202020204" pitchFamily="34" charset="0"/>
                <a:sym typeface="Times New Roman"/>
              </a:rPr>
              <a:t>(3) History. The student understands the political, economic, and social changes in the United States from 1877 to 1898. The student is expected to:</a:t>
            </a:r>
            <a:endParaRPr sz="1733" dirty="0">
              <a:solidFill>
                <a:schemeClr val="bg1"/>
              </a:solidFill>
              <a:latin typeface="Arial" panose="020B0604020202020204" pitchFamily="34" charset="0"/>
              <a:ea typeface="Times New Roman"/>
              <a:cs typeface="Arial" panose="020B0604020202020204" pitchFamily="34" charset="0"/>
              <a:sym typeface="Times New Roman"/>
            </a:endParaRPr>
          </a:p>
          <a:p>
            <a:pPr>
              <a:lnSpc>
                <a:spcPct val="115000"/>
              </a:lnSpc>
              <a:spcBef>
                <a:spcPts val="1600"/>
              </a:spcBef>
              <a:buClr>
                <a:schemeClr val="dk1"/>
              </a:buClr>
              <a:buSzPts val="1100"/>
            </a:pPr>
            <a:r>
              <a:rPr lang="en" sz="1733" dirty="0">
                <a:solidFill>
                  <a:schemeClr val="bg1"/>
                </a:solidFill>
                <a:latin typeface="Arial" panose="020B0604020202020204" pitchFamily="34" charset="0"/>
                <a:ea typeface="Times New Roman"/>
                <a:cs typeface="Arial" panose="020B0604020202020204" pitchFamily="34" charset="0"/>
                <a:sym typeface="Times New Roman"/>
              </a:rPr>
              <a:t>(A) analyze political issues such as Indian policies, the growth of political machines, and </a:t>
            </a:r>
            <a:r>
              <a:rPr lang="en" sz="1733"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civil service reform</a:t>
            </a:r>
            <a:r>
              <a:rPr lang="en" sz="1733" dirty="0">
                <a:solidFill>
                  <a:schemeClr val="bg1"/>
                </a:solidFill>
                <a:latin typeface="Arial" panose="020B0604020202020204" pitchFamily="34" charset="0"/>
                <a:ea typeface="Times New Roman"/>
                <a:cs typeface="Arial" panose="020B0604020202020204" pitchFamily="34" charset="0"/>
                <a:sym typeface="Times New Roman"/>
              </a:rPr>
              <a:t>;</a:t>
            </a:r>
            <a:endParaRPr sz="1733" dirty="0">
              <a:solidFill>
                <a:schemeClr val="bg1"/>
              </a:solidFill>
              <a:latin typeface="Arial" panose="020B0604020202020204" pitchFamily="34" charset="0"/>
              <a:ea typeface="Times New Roman"/>
              <a:cs typeface="Arial" panose="020B0604020202020204" pitchFamily="34" charset="0"/>
              <a:sym typeface="Times New Roman"/>
            </a:endParaRPr>
          </a:p>
          <a:p>
            <a:pPr>
              <a:lnSpc>
                <a:spcPct val="115000"/>
              </a:lnSpc>
              <a:spcBef>
                <a:spcPts val="1600"/>
              </a:spcBef>
              <a:buClr>
                <a:schemeClr val="dk1"/>
              </a:buClr>
              <a:buSzPts val="1100"/>
            </a:pPr>
            <a:r>
              <a:rPr lang="en" sz="1733" dirty="0">
                <a:solidFill>
                  <a:schemeClr val="bg1"/>
                </a:solidFill>
                <a:latin typeface="Arial" panose="020B0604020202020204" pitchFamily="34" charset="0"/>
                <a:ea typeface="Times New Roman"/>
                <a:cs typeface="Arial" panose="020B0604020202020204" pitchFamily="34" charset="0"/>
                <a:sym typeface="Times New Roman"/>
              </a:rPr>
              <a:t>(B) analyze economic issues such as industrialization, the growth of railroads, the growth of labor unions, farm issues, the cattle industry boom, the growth of entrepreneurship, </a:t>
            </a:r>
            <a:r>
              <a:rPr lang="en" sz="1733"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and the pros and cons of big business</a:t>
            </a:r>
            <a:r>
              <a:rPr lang="en" sz="1733" dirty="0">
                <a:solidFill>
                  <a:schemeClr val="bg1"/>
                </a:solidFill>
                <a:latin typeface="Arial" panose="020B0604020202020204" pitchFamily="34" charset="0"/>
                <a:ea typeface="Times New Roman"/>
                <a:cs typeface="Arial" panose="020B0604020202020204" pitchFamily="34" charset="0"/>
                <a:sym typeface="Times New Roman"/>
              </a:rPr>
              <a:t>;</a:t>
            </a:r>
            <a:endParaRPr sz="1733" dirty="0">
              <a:solidFill>
                <a:schemeClr val="bg1"/>
              </a:solidFill>
              <a:latin typeface="Arial" panose="020B0604020202020204" pitchFamily="34" charset="0"/>
              <a:ea typeface="Times New Roman"/>
              <a:cs typeface="Arial" panose="020B0604020202020204" pitchFamily="34" charset="0"/>
              <a:sym typeface="Times New Roman"/>
            </a:endParaRPr>
          </a:p>
          <a:p>
            <a:pPr>
              <a:spcBef>
                <a:spcPts val="1600"/>
              </a:spcBef>
            </a:pPr>
            <a:endParaRPr sz="2400" dirty="0"/>
          </a:p>
          <a:p>
            <a:endParaRPr sz="2267" b="1" dirty="0">
              <a:solidFill>
                <a:srgbClr val="000080"/>
              </a:solidFill>
              <a:highlight>
                <a:srgbClr val="FFFFFF"/>
              </a:highlight>
              <a:latin typeface="Times New Roman"/>
              <a:ea typeface="Times New Roman"/>
              <a:cs typeface="Times New Roman"/>
              <a:sym typeface="Times New Roman"/>
            </a:endParaRPr>
          </a:p>
          <a:p>
            <a:r>
              <a:rPr lang="en" sz="2667" b="1" dirty="0"/>
              <a:t> </a:t>
            </a:r>
            <a:endParaRPr sz="2667" b="1" dirty="0"/>
          </a:p>
          <a:p>
            <a:endParaRPr sz="2400" dirty="0"/>
          </a:p>
          <a:p>
            <a:endParaRPr sz="2400" dirty="0"/>
          </a:p>
          <a:p>
            <a:endParaRPr sz="2400" b="1" dirty="0"/>
          </a:p>
          <a:p>
            <a:endParaRPr sz="2400" b="1" dirty="0"/>
          </a:p>
          <a:p>
            <a:endParaRPr sz="2400" b="1" dirty="0"/>
          </a:p>
          <a:p>
            <a:endParaRPr sz="2400" b="1" dirty="0"/>
          </a:p>
          <a:p>
            <a:endParaRPr sz="2400" b="1" dirty="0"/>
          </a:p>
          <a:p>
            <a:endParaRPr sz="2400" b="1" dirty="0"/>
          </a:p>
          <a:p>
            <a:endParaRPr sz="2400" b="1" dirty="0"/>
          </a:p>
          <a:p>
            <a:endParaRPr sz="2400" b="1" dirty="0"/>
          </a:p>
          <a:p>
            <a:r>
              <a:rPr lang="en" sz="2400" b="1" dirty="0"/>
              <a:t>Compelling Question: How do we ensure that money does not influence public policy? </a:t>
            </a:r>
            <a:endParaRPr sz="2400" b="1" dirty="0"/>
          </a:p>
          <a:p>
            <a:endParaRPr sz="2400" dirty="0"/>
          </a:p>
          <a:p>
            <a:endParaRPr sz="2400" dirty="0"/>
          </a:p>
        </p:txBody>
      </p:sp>
    </p:spTree>
    <p:extLst>
      <p:ext uri="{BB962C8B-B14F-4D97-AF65-F5344CB8AC3E}">
        <p14:creationId xmlns:p14="http://schemas.microsoft.com/office/powerpoint/2010/main" val="230660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620328" y="588818"/>
            <a:ext cx="11117600" cy="5098476"/>
          </a:xfrm>
          <a:prstGeom prst="rect">
            <a:avLst/>
          </a:prstGeom>
          <a:noFill/>
          <a:ln w="9525" cap="flat" cmpd="sng">
            <a:noFill/>
            <a:prstDash val="solid"/>
            <a:round/>
            <a:headEnd type="none" w="sm" len="sm"/>
            <a:tailEnd type="none" w="sm" len="sm"/>
          </a:ln>
        </p:spPr>
        <p:txBody>
          <a:bodyPr spcFirstLastPara="1" vert="horz" wrap="square" lIns="121900" tIns="121900" rIns="121900" bIns="121900" numCol="2" spcCol="548640" rtlCol="0" anchor="b" anchorCtr="0">
            <a:noAutofit/>
          </a:bodyPr>
          <a:lstStyle/>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5</a:t>
            </a:r>
            <a:r>
              <a:rPr lang="en" sz="1600" dirty="0">
                <a:solidFill>
                  <a:schemeClr val="bg1"/>
                </a:solidFill>
                <a:latin typeface="Arial" panose="020B0604020202020204" pitchFamily="34" charset="0"/>
                <a:ea typeface="Times New Roman"/>
                <a:cs typeface="Arial" panose="020B0604020202020204" pitchFamily="34" charset="0"/>
                <a:sym typeface="Times New Roman"/>
              </a:rPr>
              <a:t>) History. The student understands the effects of reform and third-party movements in the early 20</a:t>
            </a:r>
            <a:r>
              <a:rPr lang="en" sz="1600" baseline="30000" dirty="0">
                <a:solidFill>
                  <a:schemeClr val="bg1"/>
                </a:solidFill>
                <a:latin typeface="Arial" panose="020B0604020202020204" pitchFamily="34" charset="0"/>
                <a:ea typeface="Times New Roman"/>
                <a:cs typeface="Arial" panose="020B0604020202020204" pitchFamily="34" charset="0"/>
                <a:sym typeface="Times New Roman"/>
              </a:rPr>
              <a:t>th</a:t>
            </a:r>
            <a:r>
              <a:rPr lang="en" sz="1600" dirty="0">
                <a:solidFill>
                  <a:schemeClr val="bg1"/>
                </a:solidFill>
                <a:latin typeface="Arial" panose="020B0604020202020204" pitchFamily="34" charset="0"/>
                <a:ea typeface="Times New Roman"/>
                <a:cs typeface="Arial" panose="020B0604020202020204" pitchFamily="34" charset="0"/>
                <a:sym typeface="Times New Roman"/>
              </a:rPr>
              <a:t> century. The student is expected to:  </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A</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analyze the impact</a:t>
            </a:r>
            <a:r>
              <a:rPr lang="en" sz="1600" dirty="0">
                <a:solidFill>
                  <a:schemeClr val="bg1"/>
                </a:solidFill>
                <a:latin typeface="Arial" panose="020B0604020202020204" pitchFamily="34" charset="0"/>
                <a:ea typeface="Times New Roman"/>
                <a:cs typeface="Arial" panose="020B0604020202020204" pitchFamily="34" charset="0"/>
                <a:sym typeface="Times New Roman"/>
              </a:rPr>
              <a:t> of Progressive Era reforms, including initiative, referendum, recall, and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the passage of the 16</a:t>
            </a:r>
            <a:r>
              <a:rPr lang="en" sz="1600" baseline="300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th</a:t>
            </a:r>
            <a:r>
              <a:rPr lang="en" sz="1600" dirty="0">
                <a:solidFill>
                  <a:schemeClr val="bg1"/>
                </a:solidFill>
                <a:latin typeface="Arial" panose="020B0604020202020204" pitchFamily="34" charset="0"/>
                <a:ea typeface="Times New Roman"/>
                <a:cs typeface="Arial" panose="020B0604020202020204" pitchFamily="34" charset="0"/>
                <a:sym typeface="Times New Roman"/>
              </a:rPr>
              <a:t>, 17</a:t>
            </a:r>
            <a:r>
              <a:rPr lang="en" sz="1600" baseline="30000" dirty="0">
                <a:solidFill>
                  <a:schemeClr val="bg1"/>
                </a:solidFill>
                <a:latin typeface="Arial" panose="020B0604020202020204" pitchFamily="34" charset="0"/>
                <a:ea typeface="Times New Roman"/>
                <a:cs typeface="Arial" panose="020B0604020202020204" pitchFamily="34" charset="0"/>
                <a:sym typeface="Times New Roman"/>
              </a:rPr>
              <a:t>th</a:t>
            </a:r>
            <a:r>
              <a:rPr lang="en" sz="1600" dirty="0">
                <a:solidFill>
                  <a:schemeClr val="bg1"/>
                </a:solidFill>
                <a:latin typeface="Arial" panose="020B0604020202020204" pitchFamily="34" charset="0"/>
                <a:ea typeface="Times New Roman"/>
                <a:cs typeface="Arial" panose="020B0604020202020204" pitchFamily="34" charset="0"/>
                <a:sym typeface="Times New Roman"/>
              </a:rPr>
              <a:t>, 18</a:t>
            </a:r>
            <a:r>
              <a:rPr lang="en" sz="1600" baseline="30000" dirty="0">
                <a:solidFill>
                  <a:schemeClr val="bg1"/>
                </a:solidFill>
                <a:latin typeface="Arial" panose="020B0604020202020204" pitchFamily="34" charset="0"/>
                <a:ea typeface="Times New Roman"/>
                <a:cs typeface="Arial" panose="020B0604020202020204" pitchFamily="34" charset="0"/>
                <a:sym typeface="Times New Roman"/>
              </a:rPr>
              <a:t>th</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and 19</a:t>
            </a:r>
            <a:r>
              <a:rPr lang="en" sz="1600" baseline="30000" dirty="0">
                <a:solidFill>
                  <a:schemeClr val="bg1"/>
                </a:solidFill>
                <a:latin typeface="Arial" panose="020B0604020202020204" pitchFamily="34" charset="0"/>
                <a:ea typeface="Times New Roman"/>
                <a:cs typeface="Arial" panose="020B0604020202020204" pitchFamily="34" charset="0"/>
                <a:sym typeface="Times New Roman"/>
              </a:rPr>
              <a:t>th</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amendments;</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28</a:t>
            </a:r>
            <a:r>
              <a:rPr lang="en" sz="1600" dirty="0">
                <a:solidFill>
                  <a:schemeClr val="bg1"/>
                </a:solidFill>
                <a:latin typeface="Arial" panose="020B0604020202020204" pitchFamily="34" charset="0"/>
                <a:ea typeface="Times New Roman"/>
                <a:cs typeface="Arial" panose="020B0604020202020204" pitchFamily="34" charset="0"/>
                <a:sym typeface="Times New Roman"/>
              </a:rPr>
              <a:t>) Social studies skills. The student understands how historians use historiography to interpret the past and applies critical-thinking skills to organize and use information acquired from a variety of valid sources, including technology. The student is expected to: </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A</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analyze primary and secondary sources</a:t>
            </a:r>
            <a:r>
              <a:rPr lang="en" sz="1600" dirty="0">
                <a:solidFill>
                  <a:schemeClr val="bg1"/>
                </a:solidFill>
                <a:latin typeface="Arial" panose="020B0604020202020204" pitchFamily="34" charset="0"/>
                <a:ea typeface="Times New Roman"/>
                <a:cs typeface="Arial" panose="020B0604020202020204" pitchFamily="34" charset="0"/>
                <a:sym typeface="Times New Roman"/>
              </a:rPr>
              <a:t> such as maps, graphs, speeches,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political cartoons</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and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artifacts</a:t>
            </a:r>
            <a:r>
              <a:rPr lang="en" sz="1600" dirty="0">
                <a:solidFill>
                  <a:schemeClr val="bg1"/>
                </a:solidFill>
                <a:latin typeface="Arial" panose="020B0604020202020204" pitchFamily="34" charset="0"/>
                <a:ea typeface="Times New Roman"/>
                <a:cs typeface="Arial" panose="020B0604020202020204" pitchFamily="34" charset="0"/>
                <a:sym typeface="Times New Roman"/>
              </a:rPr>
              <a:t> to acquire information to answer historical questions; </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C</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apply the process of historical inquiry</a:t>
            </a:r>
            <a:r>
              <a:rPr lang="en" sz="1600" dirty="0">
                <a:solidFill>
                  <a:schemeClr val="bg1"/>
                </a:solidFill>
                <a:latin typeface="Arial" panose="020B0604020202020204" pitchFamily="34" charset="0"/>
                <a:ea typeface="Times New Roman"/>
                <a:cs typeface="Arial" panose="020B0604020202020204" pitchFamily="34" charset="0"/>
                <a:sym typeface="Times New Roman"/>
              </a:rPr>
              <a:t> to research,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interpret</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and use multiple types of sources of evidence; </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D</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evaluate the validity</a:t>
            </a:r>
            <a:r>
              <a:rPr lang="en" sz="1600" dirty="0">
                <a:solidFill>
                  <a:schemeClr val="bg1"/>
                </a:solidFill>
                <a:latin typeface="Arial" panose="020B0604020202020204" pitchFamily="34" charset="0"/>
                <a:ea typeface="Times New Roman"/>
                <a:cs typeface="Arial" panose="020B0604020202020204" pitchFamily="34" charset="0"/>
                <a:sym typeface="Times New Roman"/>
              </a:rPr>
              <a:t> of a source based on corroboration with other sources and information about the author, including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points of view</a:t>
            </a:r>
            <a:r>
              <a:rPr lang="en" sz="1600" dirty="0">
                <a:solidFill>
                  <a:schemeClr val="bg1"/>
                </a:solidFill>
                <a:latin typeface="Arial" panose="020B0604020202020204" pitchFamily="34" charset="0"/>
                <a:ea typeface="Times New Roman"/>
                <a:cs typeface="Arial" panose="020B0604020202020204" pitchFamily="34" charset="0"/>
                <a:sym typeface="Times New Roman"/>
              </a:rPr>
              <a:t>, frames of reference, and historical context; and </a:t>
            </a:r>
            <a:endParaRPr sz="1600" dirty="0">
              <a:solidFill>
                <a:schemeClr val="bg1"/>
              </a:solidFill>
              <a:latin typeface="Arial" panose="020B0604020202020204" pitchFamily="34" charset="0"/>
              <a:ea typeface="Times New Roman"/>
              <a:cs typeface="Arial" panose="020B0604020202020204" pitchFamily="34" charset="0"/>
              <a:sym typeface="Times New Roman"/>
            </a:endParaRPr>
          </a:p>
          <a:p>
            <a:pPr algn="l">
              <a:lnSpc>
                <a:spcPct val="115000"/>
              </a:lnSpc>
              <a:spcBef>
                <a:spcPts val="1600"/>
              </a:spcBef>
              <a:spcAft>
                <a:spcPts val="1600"/>
              </a:spcAft>
            </a:pPr>
            <a:r>
              <a:rPr lang="en" sz="1600" dirty="0">
                <a:solidFill>
                  <a:schemeClr val="bg1"/>
                </a:solidFill>
                <a:latin typeface="Arial" panose="020B0604020202020204" pitchFamily="34" charset="0"/>
                <a:ea typeface="Times New Roman"/>
                <a:cs typeface="Arial" panose="020B0604020202020204" pitchFamily="34" charset="0"/>
                <a:sym typeface="Times New Roman"/>
              </a:rPr>
              <a:t>(</a:t>
            </a:r>
            <a:r>
              <a:rPr lang="en" sz="1600" b="1" dirty="0">
                <a:solidFill>
                  <a:schemeClr val="bg1"/>
                </a:solidFill>
                <a:latin typeface="Arial" panose="020B0604020202020204" pitchFamily="34" charset="0"/>
                <a:ea typeface="Times New Roman"/>
                <a:cs typeface="Arial" panose="020B0604020202020204" pitchFamily="34" charset="0"/>
                <a:sym typeface="Times New Roman"/>
              </a:rPr>
              <a:t>E</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identify bias</a:t>
            </a:r>
            <a:r>
              <a:rPr lang="en" sz="1600" dirty="0">
                <a:solidFill>
                  <a:schemeClr val="bg1"/>
                </a:solidFill>
                <a:latin typeface="Arial" panose="020B0604020202020204" pitchFamily="34" charset="0"/>
                <a:ea typeface="Times New Roman"/>
                <a:cs typeface="Arial" panose="020B0604020202020204" pitchFamily="34" charset="0"/>
                <a:sym typeface="Times New Roman"/>
              </a:rPr>
              <a:t> and support with historical evidence a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point of view</a:t>
            </a:r>
            <a:r>
              <a:rPr lang="en" sz="1600" dirty="0">
                <a:solidFill>
                  <a:schemeClr val="bg1"/>
                </a:solidFill>
                <a:latin typeface="Arial" panose="020B0604020202020204" pitchFamily="34" charset="0"/>
                <a:ea typeface="Times New Roman"/>
                <a:cs typeface="Arial" panose="020B0604020202020204" pitchFamily="34" charset="0"/>
                <a:sym typeface="Times New Roman"/>
              </a:rPr>
              <a:t> on a social studies issue or </a:t>
            </a:r>
            <a:r>
              <a:rPr lang="en" sz="1600" dirty="0">
                <a:solidFill>
                  <a:schemeClr val="bg1"/>
                </a:solidFill>
                <a:highlight>
                  <a:srgbClr val="000080"/>
                </a:highlight>
                <a:latin typeface="Arial" panose="020B0604020202020204" pitchFamily="34" charset="0"/>
                <a:ea typeface="Times New Roman"/>
                <a:cs typeface="Arial" panose="020B0604020202020204" pitchFamily="34" charset="0"/>
                <a:sym typeface="Times New Roman"/>
              </a:rPr>
              <a:t>event</a:t>
            </a:r>
            <a:endParaRPr sz="1600" dirty="0">
              <a:solidFill>
                <a:schemeClr val="bg1"/>
              </a:solidFill>
              <a:highlight>
                <a:srgbClr val="000080"/>
              </a:highlight>
              <a:latin typeface="Arial" panose="020B0604020202020204" pitchFamily="34" charset="0"/>
              <a:cs typeface="Arial" panose="020B0604020202020204" pitchFamily="34" charset="0"/>
            </a:endParaRPr>
          </a:p>
        </p:txBody>
      </p:sp>
      <p:sp>
        <p:nvSpPr>
          <p:cNvPr id="74" name="Google Shape;74;p16"/>
          <p:cNvSpPr/>
          <p:nvPr/>
        </p:nvSpPr>
        <p:spPr>
          <a:xfrm>
            <a:off x="10107763" y="5065833"/>
            <a:ext cx="1964664" cy="160185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dirty="0">
                <a:latin typeface="Arial" panose="020B0604020202020204" pitchFamily="34" charset="0"/>
                <a:cs typeface="Arial" panose="020B0604020202020204" pitchFamily="34" charset="0"/>
              </a:rPr>
              <a:t>TEKS </a:t>
            </a:r>
            <a:endParaRP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89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body" idx="1"/>
          </p:nvPr>
        </p:nvSpPr>
        <p:spPr>
          <a:xfrm>
            <a:off x="1603200" y="5616867"/>
            <a:ext cx="3025200" cy="806800"/>
          </a:xfrm>
          <a:prstGeom prst="rect">
            <a:avLst/>
          </a:prstGeom>
        </p:spPr>
        <p:txBody>
          <a:bodyPr spcFirstLastPara="1" vert="horz" wrap="square" lIns="121900" tIns="121900" rIns="121900" bIns="121900" rtlCol="0" anchor="ctr" anchorCtr="0">
            <a:noAutofit/>
          </a:bodyPr>
          <a:lstStyle/>
          <a:p>
            <a:pPr marL="0" indent="0"/>
            <a:r>
              <a:rPr lang="en"/>
              <a:t> </a:t>
            </a:r>
            <a:endParaRPr/>
          </a:p>
        </p:txBody>
      </p:sp>
      <p:sp>
        <p:nvSpPr>
          <p:cNvPr id="80" name="Google Shape;80;p17"/>
          <p:cNvSpPr txBox="1"/>
          <p:nvPr/>
        </p:nvSpPr>
        <p:spPr>
          <a:xfrm>
            <a:off x="6810200" y="1218700"/>
            <a:ext cx="5233200" cy="4183200"/>
          </a:xfrm>
          <a:prstGeom prst="rect">
            <a:avLst/>
          </a:prstGeom>
          <a:noFill/>
          <a:ln>
            <a:noFill/>
          </a:ln>
        </p:spPr>
        <p:txBody>
          <a:bodyPr spcFirstLastPara="1" wrap="square" lIns="121900" tIns="121900" rIns="121900" bIns="121900" anchor="t" anchorCtr="0">
            <a:noAutofit/>
          </a:bodyPr>
          <a:lstStyle/>
          <a:p>
            <a:r>
              <a:rPr lang="en" sz="2400" dirty="0">
                <a:solidFill>
                  <a:schemeClr val="bg1"/>
                </a:solidFill>
                <a:latin typeface="Arial" panose="020B0604020202020204" pitchFamily="34" charset="0"/>
                <a:cs typeface="Arial" panose="020B0604020202020204" pitchFamily="34" charset="0"/>
              </a:rPr>
              <a:t>Explore the 16th Amendment Resources: </a:t>
            </a:r>
            <a:endParaRPr sz="2400" dirty="0">
              <a:solidFill>
                <a:schemeClr val="bg1"/>
              </a:solidFill>
              <a:latin typeface="Arial" panose="020B0604020202020204" pitchFamily="34" charset="0"/>
              <a:cs typeface="Arial" panose="020B0604020202020204" pitchFamily="34" charset="0"/>
            </a:endParaRPr>
          </a:p>
          <a:p>
            <a:endParaRPr sz="2400" dirty="0">
              <a:solidFill>
                <a:schemeClr val="bg1"/>
              </a:solidFill>
              <a:latin typeface="Arial" panose="020B0604020202020204" pitchFamily="34" charset="0"/>
              <a:cs typeface="Arial" panose="020B0604020202020204" pitchFamily="34" charset="0"/>
            </a:endParaRPr>
          </a:p>
          <a:p>
            <a:r>
              <a:rPr lang="en" sz="2400" dirty="0">
                <a:solidFill>
                  <a:schemeClr val="bg1"/>
                </a:solidFill>
                <a:latin typeface="Arial" panose="020B0604020202020204" pitchFamily="34" charset="0"/>
                <a:cs typeface="Arial" panose="020B0604020202020204" pitchFamily="34" charset="0"/>
              </a:rPr>
              <a:t>Remember to pose questions that may support you in responding to the compelling questions: </a:t>
            </a:r>
            <a:endParaRPr sz="2400" dirty="0">
              <a:solidFill>
                <a:schemeClr val="bg1"/>
              </a:solidFill>
              <a:latin typeface="Arial" panose="020B0604020202020204" pitchFamily="34" charset="0"/>
              <a:cs typeface="Arial" panose="020B0604020202020204" pitchFamily="34" charset="0"/>
            </a:endParaRPr>
          </a:p>
          <a:p>
            <a:endParaRPr sz="2400" dirty="0">
              <a:solidFill>
                <a:schemeClr val="bg1"/>
              </a:solidFill>
              <a:latin typeface="Arial" panose="020B0604020202020204" pitchFamily="34" charset="0"/>
              <a:cs typeface="Arial" panose="020B0604020202020204" pitchFamily="34" charset="0"/>
            </a:endParaRPr>
          </a:p>
          <a:p>
            <a:r>
              <a:rPr lang="en" sz="2000" dirty="0">
                <a:solidFill>
                  <a:schemeClr val="bg1"/>
                </a:solidFill>
                <a:highlight>
                  <a:srgbClr val="000080"/>
                </a:highlight>
                <a:latin typeface="Arial" panose="020B0604020202020204" pitchFamily="34" charset="0"/>
                <a:cs typeface="Arial" panose="020B0604020202020204" pitchFamily="34" charset="0"/>
              </a:rPr>
              <a:t>How do we equitably collect the revenues needed to run our government?</a:t>
            </a:r>
            <a:endParaRPr sz="2000" dirty="0">
              <a:solidFill>
                <a:schemeClr val="bg1"/>
              </a:solidFill>
              <a:highlight>
                <a:srgbClr val="000080"/>
              </a:highlight>
              <a:latin typeface="Arial" panose="020B0604020202020204" pitchFamily="34" charset="0"/>
              <a:cs typeface="Arial" panose="020B0604020202020204" pitchFamily="34" charset="0"/>
            </a:endParaRPr>
          </a:p>
          <a:p>
            <a:endParaRPr sz="2000" dirty="0">
              <a:solidFill>
                <a:schemeClr val="bg1"/>
              </a:solidFill>
              <a:highlight>
                <a:srgbClr val="000080"/>
              </a:highlight>
              <a:latin typeface="Arial" panose="020B0604020202020204" pitchFamily="34" charset="0"/>
              <a:cs typeface="Arial" panose="020B0604020202020204" pitchFamily="34" charset="0"/>
            </a:endParaRPr>
          </a:p>
          <a:p>
            <a:r>
              <a:rPr lang="en" sz="2000" dirty="0">
                <a:solidFill>
                  <a:schemeClr val="bg1"/>
                </a:solidFill>
                <a:highlight>
                  <a:srgbClr val="000080"/>
                </a:highlight>
                <a:latin typeface="Arial" panose="020B0604020202020204" pitchFamily="34" charset="0"/>
                <a:cs typeface="Arial" panose="020B0604020202020204" pitchFamily="34" charset="0"/>
              </a:rPr>
              <a:t>How do we most fairly distribute the great wealth of our nation?</a:t>
            </a:r>
            <a:endParaRPr sz="2000" dirty="0">
              <a:solidFill>
                <a:schemeClr val="bg1"/>
              </a:solidFill>
              <a:highlight>
                <a:srgbClr val="000080"/>
              </a:highlight>
              <a:latin typeface="Arial" panose="020B0604020202020204" pitchFamily="34" charset="0"/>
              <a:cs typeface="Arial" panose="020B0604020202020204" pitchFamily="34" charset="0"/>
            </a:endParaRPr>
          </a:p>
        </p:txBody>
      </p:sp>
      <p:pic>
        <p:nvPicPr>
          <p:cNvPr id="81" name="Google Shape;81;p17"/>
          <p:cNvPicPr preferRelativeResize="0"/>
          <p:nvPr/>
        </p:nvPicPr>
        <p:blipFill>
          <a:blip r:embed="rId3">
            <a:alphaModFix/>
          </a:blip>
          <a:stretch>
            <a:fillRect/>
          </a:stretch>
        </p:blipFill>
        <p:spPr>
          <a:xfrm>
            <a:off x="203200" y="722167"/>
            <a:ext cx="6153000" cy="5413667"/>
          </a:xfrm>
          <a:prstGeom prst="rect">
            <a:avLst/>
          </a:prstGeom>
          <a:noFill/>
          <a:ln>
            <a:noFill/>
          </a:ln>
        </p:spPr>
      </p:pic>
    </p:spTree>
    <p:extLst>
      <p:ext uri="{BB962C8B-B14F-4D97-AF65-F5344CB8AC3E}">
        <p14:creationId xmlns:p14="http://schemas.microsoft.com/office/powerpoint/2010/main" val="1897001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1689</TotalTime>
  <Words>1452</Words>
  <Application>Microsoft Macintosh PowerPoint</Application>
  <PresentationFormat>Widescreen</PresentationFormat>
  <Paragraphs>146</Paragraphs>
  <Slides>30</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PowerPoint Presentation</vt:lpstr>
      <vt:lpstr>A Quick Glance at Issues of the Progressive Era</vt:lpstr>
      <vt:lpstr>PowerPoint Presentation</vt:lpstr>
      <vt:lpstr>PowerPoint Presentation</vt:lpstr>
      <vt:lpstr>(5) History. The student understands the effects of reform and third-party movements in the early 20th century. The student is expected to:   (A) analyze the impact of Progressive Era reforms, including initiative, referendum, recall, and the passage of the 16th, 17th, 18th, and 19th amendments; (28) Social studies skills. The student understands how historians use historiography to interpret the past and applies critical-thinking skills to organize and use information acquired from a variety of valid sources, including technology. The student is expected to:  (A) analyze primary and secondary sources such as maps, graphs, speeches, political cartoons, and artifacts to acquire information to answer historical questions;  (C) apply the process of historical inquiry to research, interpret, and use multiple types of sources of evidence;  (D) evaluate the validity of a source based on corroboration with other sources and information about the author, including points of view, frames of reference, and historical context; and  (E) identify bias and support with historical evidence a point of view on a social studies issue or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Accessible on Multiple Platforms</vt:lpstr>
      <vt:lpstr>Adaptable for Learners at All Grade/Ability Level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Brinegar, James Casey</dc:creator>
  <cp:lastModifiedBy>Brinegar, James Casey</cp:lastModifiedBy>
  <cp:revision>39</cp:revision>
  <dcterms:created xsi:type="dcterms:W3CDTF">2020-03-16T17:35:50Z</dcterms:created>
  <dcterms:modified xsi:type="dcterms:W3CDTF">2020-05-13T15:35:28Z</dcterms:modified>
</cp:coreProperties>
</file>